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2D_795EF9B1.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4" r:id="rId1"/>
  </p:sldMasterIdLst>
  <p:notesMasterIdLst>
    <p:notesMasterId r:id="rId69"/>
  </p:notesMasterIdLst>
  <p:handoutMasterIdLst>
    <p:handoutMasterId r:id="rId70"/>
  </p:handoutMasterIdLst>
  <p:sldIdLst>
    <p:sldId id="258" r:id="rId2"/>
    <p:sldId id="259" r:id="rId3"/>
    <p:sldId id="261" r:id="rId4"/>
    <p:sldId id="321" r:id="rId5"/>
    <p:sldId id="260" r:id="rId6"/>
    <p:sldId id="290" r:id="rId7"/>
    <p:sldId id="262" r:id="rId8"/>
    <p:sldId id="327" r:id="rId9"/>
    <p:sldId id="328" r:id="rId10"/>
    <p:sldId id="326" r:id="rId11"/>
    <p:sldId id="329" r:id="rId12"/>
    <p:sldId id="322" r:id="rId13"/>
    <p:sldId id="264" r:id="rId14"/>
    <p:sldId id="265" r:id="rId15"/>
    <p:sldId id="323" r:id="rId16"/>
    <p:sldId id="268" r:id="rId17"/>
    <p:sldId id="269" r:id="rId18"/>
    <p:sldId id="270" r:id="rId19"/>
    <p:sldId id="271" r:id="rId20"/>
    <p:sldId id="272" r:id="rId21"/>
    <p:sldId id="273" r:id="rId22"/>
    <p:sldId id="316" r:id="rId23"/>
    <p:sldId id="274" r:id="rId24"/>
    <p:sldId id="267"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1" r:id="rId41"/>
    <p:sldId id="292" r:id="rId42"/>
    <p:sldId id="324" r:id="rId43"/>
    <p:sldId id="293" r:id="rId44"/>
    <p:sldId id="296" r:id="rId45"/>
    <p:sldId id="297" r:id="rId46"/>
    <p:sldId id="298" r:id="rId47"/>
    <p:sldId id="314" r:id="rId48"/>
    <p:sldId id="294" r:id="rId49"/>
    <p:sldId id="295" r:id="rId50"/>
    <p:sldId id="330" r:id="rId51"/>
    <p:sldId id="332" r:id="rId52"/>
    <p:sldId id="331" r:id="rId53"/>
    <p:sldId id="300" r:id="rId54"/>
    <p:sldId id="301" r:id="rId55"/>
    <p:sldId id="302" r:id="rId56"/>
    <p:sldId id="303" r:id="rId57"/>
    <p:sldId id="304" r:id="rId58"/>
    <p:sldId id="305" r:id="rId59"/>
    <p:sldId id="307" r:id="rId60"/>
    <p:sldId id="308" r:id="rId61"/>
    <p:sldId id="310" r:id="rId62"/>
    <p:sldId id="311" r:id="rId63"/>
    <p:sldId id="333" r:id="rId64"/>
    <p:sldId id="317" r:id="rId65"/>
    <p:sldId id="318" r:id="rId66"/>
    <p:sldId id="319" r:id="rId67"/>
    <p:sldId id="320" r:id="rId68"/>
  </p:sldIdLst>
  <p:sldSz cx="6858000" cy="97091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E6B423F-096A-2DE2-3B63-81A9EA1DDB1C}" name="Daniel Utsumi" initials="DU" userId="a907222f1d821e5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02"/>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221" autoAdjust="0"/>
    <p:restoredTop sz="94660"/>
  </p:normalViewPr>
  <p:slideViewPr>
    <p:cSldViewPr snapToGrid="0">
      <p:cViewPr>
        <p:scale>
          <a:sx n="66" d="100"/>
          <a:sy n="66" d="100"/>
        </p:scale>
        <p:origin x="150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8/10/relationships/authors" Target="authors.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tsumi" userId="a907222f1d821e57" providerId="LiveId" clId="{4F0D3D37-B99F-48E7-8400-D075ED241049}"/>
    <pc:docChg chg="undo custSel modSld">
      <pc:chgData name="Daniel Utsumi" userId="a907222f1d821e57" providerId="LiveId" clId="{4F0D3D37-B99F-48E7-8400-D075ED241049}" dt="2023-09-16T00:39:52.077" v="7" actId="20577"/>
      <pc:docMkLst>
        <pc:docMk/>
      </pc:docMkLst>
      <pc:sldChg chg="modSp mod">
        <pc:chgData name="Daniel Utsumi" userId="a907222f1d821e57" providerId="LiveId" clId="{4F0D3D37-B99F-48E7-8400-D075ED241049}" dt="2023-09-16T00:39:52.077" v="7" actId="20577"/>
        <pc:sldMkLst>
          <pc:docMk/>
          <pc:sldMk cId="322703345" sldId="260"/>
        </pc:sldMkLst>
        <pc:spChg chg="mod">
          <ac:chgData name="Daniel Utsumi" userId="a907222f1d821e57" providerId="LiveId" clId="{4F0D3D37-B99F-48E7-8400-D075ED241049}" dt="2023-09-16T00:39:52.077" v="7" actId="20577"/>
          <ac:spMkLst>
            <pc:docMk/>
            <pc:sldMk cId="322703345" sldId="260"/>
            <ac:spMk id="8" creationId="{B0624040-3F22-ACF7-ED7E-196D35C27A73}"/>
          </ac:spMkLst>
        </pc:spChg>
      </pc:sldChg>
    </pc:docChg>
  </pc:docChgLst>
</pc:chgInfo>
</file>

<file path=ppt/comments/modernComment_12D_795EF9B1.xml><?xml version="1.0" encoding="utf-8"?>
<p188:cmLst xmlns:a="http://schemas.openxmlformats.org/drawingml/2006/main" xmlns:r="http://schemas.openxmlformats.org/officeDocument/2006/relationships" xmlns:p188="http://schemas.microsoft.com/office/powerpoint/2018/8/main">
  <p188:cm id="{B8B3D4FC-7824-4109-88EC-E1EFC9EF1561}" authorId="{4E6B423F-096A-2DE2-3B63-81A9EA1DDB1C}" created="2022-09-12T20:00:39.479">
    <ac:deMkLst xmlns:ac="http://schemas.microsoft.com/office/drawing/2013/main/command">
      <pc:docMk xmlns:pc="http://schemas.microsoft.com/office/powerpoint/2013/main/command"/>
      <pc:sldMk xmlns:pc="http://schemas.microsoft.com/office/powerpoint/2013/main/command" cId="2036267441" sldId="301"/>
      <ac:spMk id="11" creationId="{4F19F50F-84FD-B403-06E9-B7AEC273D125}"/>
    </ac:deMkLst>
    <p188:txBody>
      <a:bodyPr/>
      <a:lstStyle/>
      <a:p>
        <a:r>
          <a:rPr lang="pt-BR"/>
          <a:t>Os nomes de alguns headers vão mudar. Aqui pista será = Lane; tempo = delays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421D054C-1B28-8BE8-2A6B-34A30EB0B1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5E5FDF11-57D7-4DB5-5540-B270A373EE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30E6C-6451-4DE4-B1EE-AC785E1561CE}" type="datetimeFigureOut">
              <a:rPr lang="pt-BR" smtClean="0"/>
              <a:t>09/11/2023</a:t>
            </a:fld>
            <a:endParaRPr lang="pt-BR"/>
          </a:p>
        </p:txBody>
      </p:sp>
      <p:sp>
        <p:nvSpPr>
          <p:cNvPr id="4" name="Espaço Reservado para Rodapé 3">
            <a:extLst>
              <a:ext uri="{FF2B5EF4-FFF2-40B4-BE49-F238E27FC236}">
                <a16:creationId xmlns:a16="http://schemas.microsoft.com/office/drawing/2014/main" id="{58F9A225-2F26-5E6A-B5C0-104746D00E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B6DCE1D9-1A62-4A64-8AF0-4A5DE37DD6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005157-8CCF-4B5B-AE2D-1FED596D8AD7}" type="slidenum">
              <a:rPr lang="pt-BR" smtClean="0"/>
              <a:t>‹nº›</a:t>
            </a:fld>
            <a:endParaRPr lang="pt-BR"/>
          </a:p>
        </p:txBody>
      </p:sp>
    </p:spTree>
    <p:extLst>
      <p:ext uri="{BB962C8B-B14F-4D97-AF65-F5344CB8AC3E}">
        <p14:creationId xmlns:p14="http://schemas.microsoft.com/office/powerpoint/2010/main" val="11227250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3B823-1CBE-4238-87A4-C89C664AADE6}" type="datetimeFigureOut">
              <a:rPr lang="pt-BR" smtClean="0"/>
              <a:t>09/11/2023</a:t>
            </a:fld>
            <a:endParaRPr lang="pt-BR"/>
          </a:p>
        </p:txBody>
      </p:sp>
      <p:sp>
        <p:nvSpPr>
          <p:cNvPr id="4" name="Espaço Reservado para Imagem de Slide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E1847B-C3B2-4589-B378-1DFE4D73B060}" type="slidenum">
              <a:rPr lang="pt-BR" smtClean="0"/>
              <a:t>‹nº›</a:t>
            </a:fld>
            <a:endParaRPr lang="pt-BR"/>
          </a:p>
        </p:txBody>
      </p:sp>
    </p:spTree>
    <p:extLst>
      <p:ext uri="{BB962C8B-B14F-4D97-AF65-F5344CB8AC3E}">
        <p14:creationId xmlns:p14="http://schemas.microsoft.com/office/powerpoint/2010/main" val="1091820653"/>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p:nvPr>
        </p:nvSpPr>
        <p:spPr/>
        <p:txBody>
          <a:bodyPr/>
          <a:lstStyle/>
          <a:p>
            <a:endParaRPr lang="pt-BR"/>
          </a:p>
        </p:txBody>
      </p:sp>
      <p:sp>
        <p:nvSpPr>
          <p:cNvPr id="5" name="Espaço Reservado para Número de Slide 4"/>
          <p:cNvSpPr>
            <a:spLocks noGrp="1"/>
          </p:cNvSpPr>
          <p:nvPr>
            <p:ph type="sldNum" sz="quarter" idx="5"/>
          </p:nvPr>
        </p:nvSpPr>
        <p:spPr/>
        <p:txBody>
          <a:bodyPr/>
          <a:lstStyle/>
          <a:p>
            <a:fld id="{78E1847B-C3B2-4589-B378-1DFE4D73B060}" type="slidenum">
              <a:rPr lang="pt-BR" smtClean="0"/>
              <a:t>12</a:t>
            </a:fld>
            <a:endParaRPr lang="pt-BR"/>
          </a:p>
        </p:txBody>
      </p:sp>
    </p:spTree>
    <p:extLst>
      <p:ext uri="{BB962C8B-B14F-4D97-AF65-F5344CB8AC3E}">
        <p14:creationId xmlns:p14="http://schemas.microsoft.com/office/powerpoint/2010/main" val="2615310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88975"/>
            <a:ext cx="5829300" cy="3380223"/>
          </a:xfrm>
        </p:spPr>
        <p:txBody>
          <a:bodyPr anchor="b"/>
          <a:lstStyle>
            <a:lvl1pPr algn="ctr">
              <a:defRPr sz="4500"/>
            </a:lvl1pPr>
          </a:lstStyle>
          <a:p>
            <a:r>
              <a:rPr lang="pt-BR"/>
              <a:t>Clique para editar o título Mestre</a:t>
            </a:r>
            <a:endParaRPr lang="en-US" dirty="0"/>
          </a:p>
        </p:txBody>
      </p:sp>
      <p:sp>
        <p:nvSpPr>
          <p:cNvPr id="3" name="Subtitle 2"/>
          <p:cNvSpPr>
            <a:spLocks noGrp="1"/>
          </p:cNvSpPr>
          <p:nvPr>
            <p:ph type="subTitle" idx="1"/>
          </p:nvPr>
        </p:nvSpPr>
        <p:spPr>
          <a:xfrm>
            <a:off x="857250" y="5099552"/>
            <a:ext cx="5143500" cy="2344130"/>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D19BB66E-7899-4438-BBA8-1726EB09D7D2}" type="datetimeFigureOut">
              <a:rPr lang="pt-BR" smtClean="0"/>
              <a:t>09/11/2023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1354343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19BB66E-7899-4438-BBA8-1726EB09D7D2}" type="datetimeFigureOut">
              <a:rPr lang="pt-BR" smtClean="0"/>
              <a:t>09/11/2023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118851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16922"/>
            <a:ext cx="1478756" cy="8228056"/>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71488" y="516922"/>
            <a:ext cx="4350544" cy="8228056"/>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19BB66E-7899-4438-BBA8-1726EB09D7D2}" type="datetimeFigureOut">
              <a:rPr lang="pt-BR" smtClean="0"/>
              <a:t>09/11/2023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2113360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19BB66E-7899-4438-BBA8-1726EB09D7D2}" type="datetimeFigureOut">
              <a:rPr lang="pt-BR" smtClean="0"/>
              <a:t>09/11/2023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1396165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67916" y="2420548"/>
            <a:ext cx="5915025" cy="4038736"/>
          </a:xfrm>
        </p:spPr>
        <p:txBody>
          <a:bodyPr anchor="b"/>
          <a:lstStyle>
            <a:lvl1pPr>
              <a:defRPr sz="4500"/>
            </a:lvl1pPr>
          </a:lstStyle>
          <a:p>
            <a:r>
              <a:rPr lang="pt-BR"/>
              <a:t>Clique para editar o título Mestre</a:t>
            </a:r>
            <a:endParaRPr lang="en-US" dirty="0"/>
          </a:p>
        </p:txBody>
      </p:sp>
      <p:sp>
        <p:nvSpPr>
          <p:cNvPr id="3" name="Text Placeholder 2"/>
          <p:cNvSpPr>
            <a:spLocks noGrp="1"/>
          </p:cNvSpPr>
          <p:nvPr>
            <p:ph type="body" idx="1"/>
          </p:nvPr>
        </p:nvSpPr>
        <p:spPr>
          <a:xfrm>
            <a:off x="467916" y="6497492"/>
            <a:ext cx="5915025" cy="2123876"/>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19BB66E-7899-4438-BBA8-1726EB09D7D2}" type="datetimeFigureOut">
              <a:rPr lang="pt-BR" smtClean="0"/>
              <a:t>09/11/2023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321527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471488" y="2584612"/>
            <a:ext cx="2914650" cy="61603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3471863" y="2584612"/>
            <a:ext cx="2914650" cy="61603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19BB66E-7899-4438-BBA8-1726EB09D7D2}" type="datetimeFigureOut">
              <a:rPr lang="pt-BR" smtClean="0"/>
              <a:t>09/11/2023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182002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72381" y="516924"/>
            <a:ext cx="5915025" cy="187665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472381" y="2380091"/>
            <a:ext cx="2901255" cy="116644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472381" y="3546537"/>
            <a:ext cx="2901255" cy="521642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3471863" y="2380091"/>
            <a:ext cx="2915543" cy="116644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3471863" y="3546537"/>
            <a:ext cx="2915543" cy="521642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D19BB66E-7899-4438-BBA8-1726EB09D7D2}" type="datetimeFigureOut">
              <a:rPr lang="pt-BR" smtClean="0"/>
              <a:t>09/11/2023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3170896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D19BB66E-7899-4438-BBA8-1726EB09D7D2}" type="datetimeFigureOut">
              <a:rPr lang="pt-BR" smtClean="0"/>
              <a:t>09/11/2023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337777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BB66E-7899-4438-BBA8-1726EB09D7D2}" type="datetimeFigureOut">
              <a:rPr lang="pt-BR" smtClean="0"/>
              <a:t>09/11/2023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4217094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47277"/>
            <a:ext cx="2211884" cy="2265468"/>
          </a:xfrm>
        </p:spPr>
        <p:txBody>
          <a:bodyPr anchor="b"/>
          <a:lstStyle>
            <a:lvl1pPr>
              <a:defRPr sz="2400"/>
            </a:lvl1pPr>
          </a:lstStyle>
          <a:p>
            <a:r>
              <a:rPr lang="pt-BR"/>
              <a:t>Clique para editar o título Mestre</a:t>
            </a:r>
            <a:endParaRPr lang="en-US" dirty="0"/>
          </a:p>
        </p:txBody>
      </p:sp>
      <p:sp>
        <p:nvSpPr>
          <p:cNvPr id="3" name="Content Placeholder 2"/>
          <p:cNvSpPr>
            <a:spLocks noGrp="1"/>
          </p:cNvSpPr>
          <p:nvPr>
            <p:ph idx="1"/>
          </p:nvPr>
        </p:nvSpPr>
        <p:spPr>
          <a:xfrm>
            <a:off x="2915543" y="1397940"/>
            <a:ext cx="3471863" cy="689978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72381" y="2912745"/>
            <a:ext cx="2211884" cy="53962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19BB66E-7899-4438-BBA8-1726EB09D7D2}" type="datetimeFigureOut">
              <a:rPr lang="pt-BR" smtClean="0"/>
              <a:t>09/11/2023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272734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47277"/>
            <a:ext cx="2211884" cy="2265468"/>
          </a:xfrm>
        </p:spPr>
        <p:txBody>
          <a:bodyPr anchor="b"/>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2915543" y="1397940"/>
            <a:ext cx="3471863" cy="689978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a:t>Clique no ícone para adicionar uma imagem</a:t>
            </a:r>
            <a:endParaRPr lang="en-US" dirty="0"/>
          </a:p>
        </p:txBody>
      </p:sp>
      <p:sp>
        <p:nvSpPr>
          <p:cNvPr id="4" name="Text Placeholder 3"/>
          <p:cNvSpPr>
            <a:spLocks noGrp="1"/>
          </p:cNvSpPr>
          <p:nvPr>
            <p:ph type="body" sz="half" idx="2"/>
          </p:nvPr>
        </p:nvSpPr>
        <p:spPr>
          <a:xfrm>
            <a:off x="472381" y="2912745"/>
            <a:ext cx="2211884" cy="53962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19BB66E-7899-4438-BBA8-1726EB09D7D2}" type="datetimeFigureOut">
              <a:rPr lang="pt-BR" smtClean="0"/>
              <a:t>09/11/2023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230677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16924"/>
            <a:ext cx="5915025" cy="187665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471488" y="2584612"/>
            <a:ext cx="5915025" cy="616036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471488" y="8998946"/>
            <a:ext cx="1543050" cy="516922"/>
          </a:xfrm>
          <a:prstGeom prst="rect">
            <a:avLst/>
          </a:prstGeom>
        </p:spPr>
        <p:txBody>
          <a:bodyPr vert="horz" lIns="91440" tIns="45720" rIns="91440" bIns="45720" rtlCol="0" anchor="ctr"/>
          <a:lstStyle>
            <a:lvl1pPr algn="l">
              <a:defRPr sz="900">
                <a:solidFill>
                  <a:schemeClr val="tx1">
                    <a:tint val="75000"/>
                  </a:schemeClr>
                </a:solidFill>
              </a:defRPr>
            </a:lvl1pPr>
          </a:lstStyle>
          <a:p>
            <a:fld id="{D19BB66E-7899-4438-BBA8-1726EB09D7D2}" type="datetimeFigureOut">
              <a:rPr lang="pt-BR" smtClean="0"/>
              <a:t>09/11/2023</a:t>
            </a:fld>
            <a:endParaRPr lang="pt-BR"/>
          </a:p>
        </p:txBody>
      </p:sp>
      <p:sp>
        <p:nvSpPr>
          <p:cNvPr id="5" name="Footer Placeholder 4"/>
          <p:cNvSpPr>
            <a:spLocks noGrp="1"/>
          </p:cNvSpPr>
          <p:nvPr>
            <p:ph type="ftr" sz="quarter" idx="3"/>
          </p:nvPr>
        </p:nvSpPr>
        <p:spPr>
          <a:xfrm>
            <a:off x="2271713" y="8998946"/>
            <a:ext cx="2314575" cy="51692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4843463" y="8998946"/>
            <a:ext cx="1543050" cy="516922"/>
          </a:xfrm>
          <a:prstGeom prst="rect">
            <a:avLst/>
          </a:prstGeom>
        </p:spPr>
        <p:txBody>
          <a:bodyPr vert="horz" lIns="91440" tIns="45720" rIns="91440" bIns="45720" rtlCol="0" anchor="ctr"/>
          <a:lstStyle>
            <a:lvl1pPr algn="r">
              <a:defRPr sz="900">
                <a:solidFill>
                  <a:schemeClr val="tx1">
                    <a:tint val="75000"/>
                  </a:schemeClr>
                </a:solidFill>
              </a:defRPr>
            </a:lvl1pPr>
          </a:lstStyle>
          <a:p>
            <a:fld id="{90233194-C970-44DB-BE6C-CF4EA665DE23}" type="slidenum">
              <a:rPr lang="pt-BR" smtClean="0"/>
              <a:t>‹nº›</a:t>
            </a:fld>
            <a:endParaRPr lang="pt-BR"/>
          </a:p>
        </p:txBody>
      </p:sp>
    </p:spTree>
    <p:extLst>
      <p:ext uri="{BB962C8B-B14F-4D97-AF65-F5344CB8AC3E}">
        <p14:creationId xmlns:p14="http://schemas.microsoft.com/office/powerpoint/2010/main" val="10341167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slide" Target="slide3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mailto:arakaessan@gmail.com;%20rtgasi@gmail.com?subject=Linux%20and/or%20macOS%20DD%20version" TargetMode="External"/><Relationship Id="rId3" Type="http://schemas.openxmlformats.org/officeDocument/2006/relationships/image" Target="../media/image4.png"/><Relationship Id="rId7" Type="http://schemas.openxmlformats.org/officeDocument/2006/relationships/hyperlink" Target="https://github.com/hodor/waiting-game-DD-software"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cs.google.com/spreadsheets/d/1D6qMBFLhEhvC3CUsDTdaEQkVIw1ISUyzSIVSy5_6UIc/edit?usp=sharing" TargetMode="External"/><Relationship Id="rId5" Type="http://schemas.openxmlformats.org/officeDocument/2006/relationships/hyperlink" Target="https://www.win-rar.com/download.html?&amp;L=9" TargetMode="External"/><Relationship Id="rId4" Type="http://schemas.openxmlformats.org/officeDocument/2006/relationships/hyperlink" Target="https://github.com/hodor/waiting-game-DD-software/releases/tag/1.0.3-6" TargetMode="External"/><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slide" Target="slide50.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slide" Target="slide48.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3" Type="http://schemas.openxmlformats.org/officeDocument/2006/relationships/slide" Target="slide16.xml"/><Relationship Id="rId18" Type="http://schemas.openxmlformats.org/officeDocument/2006/relationships/slide" Target="slide23.xml"/><Relationship Id="rId26" Type="http://schemas.openxmlformats.org/officeDocument/2006/relationships/slide" Target="slide37.xml"/><Relationship Id="rId39" Type="http://schemas.openxmlformats.org/officeDocument/2006/relationships/slide" Target="slide64.xml"/><Relationship Id="rId21" Type="http://schemas.openxmlformats.org/officeDocument/2006/relationships/slide" Target="slide26.xml"/><Relationship Id="rId34" Type="http://schemas.openxmlformats.org/officeDocument/2006/relationships/slide" Target="slide53.xml"/><Relationship Id="rId7" Type="http://schemas.openxmlformats.org/officeDocument/2006/relationships/slide" Target="slide7.xml"/><Relationship Id="rId12" Type="http://schemas.openxmlformats.org/officeDocument/2006/relationships/slide" Target="slide15.xml"/><Relationship Id="rId17" Type="http://schemas.openxmlformats.org/officeDocument/2006/relationships/slide" Target="slide21.xml"/><Relationship Id="rId25" Type="http://schemas.openxmlformats.org/officeDocument/2006/relationships/slide" Target="slide33.xml"/><Relationship Id="rId33" Type="http://schemas.openxmlformats.org/officeDocument/2006/relationships/slide" Target="slide52.xml"/><Relationship Id="rId38" Type="http://schemas.openxmlformats.org/officeDocument/2006/relationships/slide" Target="slide58.xml"/><Relationship Id="rId2" Type="http://schemas.openxmlformats.org/officeDocument/2006/relationships/image" Target="../media/image3.png"/><Relationship Id="rId16" Type="http://schemas.openxmlformats.org/officeDocument/2006/relationships/slide" Target="slide20.xml"/><Relationship Id="rId20" Type="http://schemas.openxmlformats.org/officeDocument/2006/relationships/slide" Target="slide25.xml"/><Relationship Id="rId29" Type="http://schemas.openxmlformats.org/officeDocument/2006/relationships/slide" Target="slide44.xml"/><Relationship Id="rId1" Type="http://schemas.openxmlformats.org/officeDocument/2006/relationships/slideLayout" Target="../slideLayouts/slideLayout6.xml"/><Relationship Id="rId6" Type="http://schemas.openxmlformats.org/officeDocument/2006/relationships/slide" Target="slide6.xml"/><Relationship Id="rId11" Type="http://schemas.openxmlformats.org/officeDocument/2006/relationships/slide" Target="slide13.xml"/><Relationship Id="rId24" Type="http://schemas.openxmlformats.org/officeDocument/2006/relationships/slide" Target="slide29.xml"/><Relationship Id="rId32" Type="http://schemas.openxmlformats.org/officeDocument/2006/relationships/slide" Target="slide50.xml"/><Relationship Id="rId37" Type="http://schemas.openxmlformats.org/officeDocument/2006/relationships/slide" Target="slide56.xml"/><Relationship Id="rId5" Type="http://schemas.openxmlformats.org/officeDocument/2006/relationships/slide" Target="slide5.xml"/><Relationship Id="rId15" Type="http://schemas.openxmlformats.org/officeDocument/2006/relationships/slide" Target="slide19.xml"/><Relationship Id="rId23" Type="http://schemas.openxmlformats.org/officeDocument/2006/relationships/slide" Target="slide28.xml"/><Relationship Id="rId28" Type="http://schemas.openxmlformats.org/officeDocument/2006/relationships/slide" Target="slide42.xml"/><Relationship Id="rId36" Type="http://schemas.openxmlformats.org/officeDocument/2006/relationships/slide" Target="slide55.xml"/><Relationship Id="rId10" Type="http://schemas.openxmlformats.org/officeDocument/2006/relationships/slide" Target="slide12.xml"/><Relationship Id="rId19" Type="http://schemas.openxmlformats.org/officeDocument/2006/relationships/slide" Target="slide24.xml"/><Relationship Id="rId31" Type="http://schemas.openxmlformats.org/officeDocument/2006/relationships/slide" Target="slide47.xml"/><Relationship Id="rId4" Type="http://schemas.openxmlformats.org/officeDocument/2006/relationships/slide" Target="slide4.xml"/><Relationship Id="rId9" Type="http://schemas.openxmlformats.org/officeDocument/2006/relationships/slide" Target="slide11.xml"/><Relationship Id="rId14" Type="http://schemas.openxmlformats.org/officeDocument/2006/relationships/slide" Target="slide18.xml"/><Relationship Id="rId22" Type="http://schemas.openxmlformats.org/officeDocument/2006/relationships/slide" Target="slide27.xml"/><Relationship Id="rId27" Type="http://schemas.openxmlformats.org/officeDocument/2006/relationships/slide" Target="slide41.xml"/><Relationship Id="rId30" Type="http://schemas.openxmlformats.org/officeDocument/2006/relationships/slide" Target="slide46.xml"/><Relationship Id="rId35" Type="http://schemas.openxmlformats.org/officeDocument/2006/relationships/slide" Target="slide54.xml"/><Relationship Id="rId8" Type="http://schemas.openxmlformats.org/officeDocument/2006/relationships/slide" Target="slide10.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4.png"/><Relationship Id="rId7" Type="http://schemas.openxmlformats.org/officeDocument/2006/relationships/hyperlink" Target="mailto:arakaessan@gmail.com?subject=Linux%20and/or%20macOS%20DD%20version"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cs.google.com/spreadsheets/d/1D6qMBFLhEhvC3CUsDTdaEQkVIw1ISUyzSIVSy5_6UIc/edit?usp=sharing" TargetMode="External"/><Relationship Id="rId5" Type="http://schemas.openxmlformats.org/officeDocument/2006/relationships/hyperlink" Target="https://github.com/hodor/waiting-game-DD-software/releases/tag/1.0.3-6" TargetMode="External"/><Relationship Id="rId4" Type="http://schemas.openxmlformats.org/officeDocument/2006/relationships/hyperlink" Target="https://www.win-rar.com/download.html?&amp;L=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slide" Target="slide56.xml"/><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6.png"/><Relationship Id="rId4" Type="http://schemas.openxmlformats.org/officeDocument/2006/relationships/hyperlink" Target="https://docs.google.com/spreadsheets/d/1D6qMBFLhEhvC3CUsDTdaEQkVIw1ISUyzSIVSy5_6UIc/edit?usp=shari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svg"/><Relationship Id="rId2" Type="http://schemas.microsoft.com/office/2018/10/relationships/comments" Target="../comments/modernComment_12D_795EF9B1.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51.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hyperlink" Target="mailto:arakaessan@gmail.com;%20rtgasi@gmail.com" TargetMode="Externa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8" Type="http://schemas.openxmlformats.org/officeDocument/2006/relationships/hyperlink" Target="https://doi.org/10.1038/npjscilearn.2016.6" TargetMode="External"/><Relationship Id="rId3" Type="http://schemas.openxmlformats.org/officeDocument/2006/relationships/image" Target="../media/image4.png"/><Relationship Id="rId7" Type="http://schemas.openxmlformats.org/officeDocument/2006/relationships/hyperlink" Target="https://doi.org/10.1016/j.bandc.2014.01.006"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1016/j.ridd.2013.03.011" TargetMode="External"/><Relationship Id="rId5" Type="http://schemas.openxmlformats.org/officeDocument/2006/relationships/hyperlink" Target="http://doi.org/10.1901/jaba.2001.34-101" TargetMode="External"/><Relationship Id="rId4" Type="http://schemas.openxmlformats.org/officeDocument/2006/relationships/hyperlink" Target="https://doi.org/10.1037/a0017078"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doi.org/10.1901/jeab.2002.77-129" TargetMode="External"/><Relationship Id="rId3" Type="http://schemas.openxmlformats.org/officeDocument/2006/relationships/image" Target="../media/image4.png"/><Relationship Id="rId7" Type="http://schemas.openxmlformats.org/officeDocument/2006/relationships/hyperlink" Target="https://doi.org/10.1016/j.bpsc.2016.01.007"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1016/j.physbeh.2017.03.040" TargetMode="External"/><Relationship Id="rId11" Type="http://schemas.openxmlformats.org/officeDocument/2006/relationships/hyperlink" Target="https://doi.org/10.1016/S0376-6357(03)00143-8" TargetMode="External"/><Relationship Id="rId5" Type="http://schemas.openxmlformats.org/officeDocument/2006/relationships/hyperlink" Target="https://doi.org/10.1037/0882-7974.11.1.79" TargetMode="External"/><Relationship Id="rId10" Type="http://schemas.openxmlformats.org/officeDocument/2006/relationships/hyperlink" Target="https://doi.org/10.1016/j.beproc.2005.02.003" TargetMode="External"/><Relationship Id="rId4" Type="http://schemas.openxmlformats.org/officeDocument/2006/relationships/hyperlink" Target="http://www.sciencedirect.com/science/book/9780123741769" TargetMode="External"/><Relationship Id="rId9" Type="http://schemas.openxmlformats.org/officeDocument/2006/relationships/hyperlink" Target="https://doi.org/10.1037/a001641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hyperlink" Target="https://doi.org/10.1016/j.cortex.2018.05.018" TargetMode="External"/><Relationship Id="rId3" Type="http://schemas.openxmlformats.org/officeDocument/2006/relationships/image" Target="../media/image4.png"/><Relationship Id="rId7" Type="http://schemas.openxmlformats.org/officeDocument/2006/relationships/hyperlink" Target="https://doi.org/10.1016/S0376-6357(00)00070-X"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2217/nnm.12.167.Gene" TargetMode="External"/><Relationship Id="rId11" Type="http://schemas.openxmlformats.org/officeDocument/2006/relationships/hyperlink" Target="https://doi.org/10.1161/CIRCRESAHA.116.303790.The" TargetMode="External"/><Relationship Id="rId5" Type="http://schemas.openxmlformats.org/officeDocument/2006/relationships/hyperlink" Target="https://doi.org/10.1177/1073191116680448" TargetMode="External"/><Relationship Id="rId10" Type="http://schemas.openxmlformats.org/officeDocument/2006/relationships/hyperlink" Target="https://doi.org/10.1002/bdm.2000" TargetMode="External"/><Relationship Id="rId4" Type="http://schemas.openxmlformats.org/officeDocument/2006/relationships/hyperlink" Target="https://doi.org/10.1037/1064-1297.12.4.251" TargetMode="External"/><Relationship Id="rId9" Type="http://schemas.openxmlformats.org/officeDocument/2006/relationships/hyperlink" Target="https://doi.org/10.1002/jeab.493"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doi.org/10.1097/FBP.0b013e3280115f99" TargetMode="External"/><Relationship Id="rId3" Type="http://schemas.openxmlformats.org/officeDocument/2006/relationships/image" Target="../media/image4.png"/><Relationship Id="rId7" Type="http://schemas.openxmlformats.org/officeDocument/2006/relationships/hyperlink" Target="https://doi.org/10.1371/journal.pone.0047225" TargetMode="External"/><Relationship Id="rId12" Type="http://schemas.openxmlformats.org/officeDocument/2006/relationships/hyperlink" Target="http://doi.org/10.1016/j.chb.2016.12.03"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1016/j.cpr.2015.11.001" TargetMode="External"/><Relationship Id="rId11" Type="http://schemas.openxmlformats.org/officeDocument/2006/relationships/hyperlink" Target="https://www.jstor.org/stable/24484486" TargetMode="External"/><Relationship Id="rId5" Type="http://schemas.openxmlformats.org/officeDocument/2006/relationships/hyperlink" Target="https://doi.org/10.1002/jeab.589" TargetMode="External"/><Relationship Id="rId10" Type="http://schemas.openxmlformats.org/officeDocument/2006/relationships/hyperlink" Target="https://doi.org/10.1016/j.beproc.2018.01.014" TargetMode="External"/><Relationship Id="rId4" Type="http://schemas.openxmlformats.org/officeDocument/2006/relationships/hyperlink" Target="https://doi.org/10.1901/jeab.2001.76-235" TargetMode="External"/><Relationship Id="rId9" Type="http://schemas.openxmlformats.org/officeDocument/2006/relationships/hyperlink" Target="https://doi.org/10.1007/BF03395520"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doi.org/10.3389/fpsyg.2014.00711" TargetMode="External"/><Relationship Id="rId3" Type="http://schemas.openxmlformats.org/officeDocument/2006/relationships/image" Target="../media/image4.png"/><Relationship Id="rId7" Type="http://schemas.openxmlformats.org/officeDocument/2006/relationships/hyperlink" Target="https://doi.org/10.1016/j.biopsych.2009.10.033" TargetMode="External"/><Relationship Id="rId12" Type="http://schemas.openxmlformats.org/officeDocument/2006/relationships/hyperlink" Target="https://doi.org/10.1159/000369008"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1002/mpr" TargetMode="External"/><Relationship Id="rId11" Type="http://schemas.openxmlformats.org/officeDocument/2006/relationships/hyperlink" Target="https://doi.org/10.1002/9780470752937.ch21" TargetMode="External"/><Relationship Id="rId5" Type="http://schemas.openxmlformats.org/officeDocument/2006/relationships/hyperlink" Target="http://doi.org/10.1007/s00702-007-0813-6" TargetMode="External"/><Relationship Id="rId10" Type="http://schemas.openxmlformats.org/officeDocument/2006/relationships/hyperlink" Target="https://doi.org/10.1007/s40732-018-0292-1" TargetMode="External"/><Relationship Id="rId4" Type="http://schemas.openxmlformats.org/officeDocument/2006/relationships/hyperlink" Target="https://doi.org/10.1016/j.neuropsychologia.2005.10.012" TargetMode="External"/><Relationship Id="rId9" Type="http://schemas.openxmlformats.org/officeDocument/2006/relationships/hyperlink" Target="https://doi.org/10.3758/BRM.40.4.940"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doi.org/10.1177/1087054716661231" TargetMode="External"/><Relationship Id="rId3" Type="http://schemas.openxmlformats.org/officeDocument/2006/relationships/image" Target="../media/image4.png"/><Relationship Id="rId7" Type="http://schemas.openxmlformats.org/officeDocument/2006/relationships/hyperlink" Target="https://doi.org/10.1002/jeab.6"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1016/j.psychres.2016.10.056" TargetMode="External"/><Relationship Id="rId5" Type="http://schemas.openxmlformats.org/officeDocument/2006/relationships/hyperlink" Target="https://doi.org/10.1027/1864-1105/a000022" TargetMode="External"/><Relationship Id="rId4" Type="http://schemas.openxmlformats.org/officeDocument/2006/relationships/hyperlink" Target="https://doi.org/10.1196/annals.1399.010"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slide" Target="slide27.xm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www.winzip.com/br/pages/download/winzip-v1/?x-target=ppc&amp;promo=ppc&amp;gclid=CjwKCAjw1ICZBhAzEiwAFfvFhDxNHEtfsISqtRpXArnY7eK25FKb1aLx4F8B6vJfMSZ_ru6-HziSjxoCiFoQAvD_BwE" TargetMode="External"/><Relationship Id="rId5" Type="http://schemas.openxmlformats.org/officeDocument/2006/relationships/hyperlink" Target="https://www.7-zip.org/download.html" TargetMode="External"/><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www.mailbigfile.com/" TargetMode="External"/><Relationship Id="rId5" Type="http://schemas.openxmlformats.org/officeDocument/2006/relationships/hyperlink" Target="https://wetransfer.com/" TargetMode="External"/><Relationship Id="rId4" Type="http://schemas.openxmlformats.org/officeDocument/2006/relationships/hyperlink" Target="https://www.whatsapp.com/download/"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xto&#10;&#10;Descrição gerada automaticamente">
            <a:extLst>
              <a:ext uri="{FF2B5EF4-FFF2-40B4-BE49-F238E27FC236}">
                <a16:creationId xmlns:a16="http://schemas.microsoft.com/office/drawing/2014/main" id="{E6017CA2-CFD9-8E71-2DC5-B0D4F7D42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Tree>
    <p:extLst>
      <p:ext uri="{BB962C8B-B14F-4D97-AF65-F5344CB8AC3E}">
        <p14:creationId xmlns:p14="http://schemas.microsoft.com/office/powerpoint/2010/main" val="240968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A9F633C4-57BB-A076-8208-65568AACA793}"/>
              </a:ext>
            </a:extLst>
          </p:cNvPr>
          <p:cNvSpPr txBox="1"/>
          <p:nvPr/>
        </p:nvSpPr>
        <p:spPr>
          <a:xfrm>
            <a:off x="471487" y="783843"/>
            <a:ext cx="5915025" cy="6665158"/>
          </a:xfrm>
          <a:prstGeom prst="rect">
            <a:avLst/>
          </a:prstGeom>
          <a:noFill/>
        </p:spPr>
        <p:txBody>
          <a:bodyPr wrap="square">
            <a:spAutoFit/>
          </a:bodyPr>
          <a:lstStyle/>
          <a:p>
            <a:pPr algn="just"/>
            <a:r>
              <a:rPr lang="en-US" sz="1700" b="1" dirty="0">
                <a:latin typeface="Calibri" panose="020F0502020204030204" pitchFamily="34" charset="0"/>
                <a:ea typeface="Calibri" panose="020F0502020204030204" pitchFamily="34" charset="0"/>
                <a:cs typeface="Calibri" panose="020F0502020204030204" pitchFamily="34" charset="0"/>
              </a:rPr>
              <a:t>2.2. Methods for obtaining the discount rate</a:t>
            </a:r>
          </a:p>
          <a:p>
            <a:pPr algn="just">
              <a:lnSpc>
                <a:spcPct val="107000"/>
              </a:lnSpc>
              <a:spcBef>
                <a:spcPts val="600"/>
              </a:spcBef>
              <a:spcAft>
                <a:spcPts val="800"/>
              </a:spcAft>
            </a:pP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The discount rate of a reward over time is well explained by a hyperbolic function (Peters et al., 2012; van den Bos &amp; McClure, 2013), and there are two primary methods to determine it. The first method involves calculating the parameter </a:t>
            </a:r>
            <a:r>
              <a:rPr lang="en-US" sz="1700" i="1" kern="100" dirty="0">
                <a:effectLst/>
                <a:latin typeface="Calibri" panose="020F0502020204030204" pitchFamily="34" charset="0"/>
                <a:ea typeface="Calibri" panose="020F0502020204030204" pitchFamily="34" charset="0"/>
                <a:cs typeface="Times New Roman" panose="02020603050405020304" pitchFamily="18" charset="0"/>
              </a:rPr>
              <a:t>k,</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which describes how the value (V) of a reward (A) decreases as a function of time (T) based on the slope of the discount curve (Mazur, 2000). Consequently, a steeper slope indicates higher impulsivity (Beck &amp; Triplett, 2009). The parameter </a:t>
            </a:r>
            <a:r>
              <a:rPr lang="en-US" sz="1700" i="1" kern="100" dirty="0">
                <a:effectLst/>
                <a:latin typeface="Calibri" panose="020F0502020204030204" pitchFamily="34" charset="0"/>
                <a:ea typeface="Calibri" panose="020F0502020204030204" pitchFamily="34" charset="0"/>
                <a:cs typeface="Times New Roman" panose="02020603050405020304" pitchFamily="18" charset="0"/>
              </a:rPr>
              <a:t>k</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can be calculated using Equation 2:</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endParaRPr lang="en-US" sz="1700"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endParaRPr lang="en-US" sz="17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The second method involves calculating the area under the curve (AUC; Myerson et al., 2001), which is determined based on the SVs of the choices made by the individual for each delay (Reynolds, 2006). To achieve this, the SVs of test-takers are plotted on a graph, with delays arranged on the X-axis and SV on the Y-axis. Figure 2 displays the subjective value of the larger reward as a function of progressively longer delays, which are used to calculate the AUC. A higher AUC value indicates lower discounting or lower impulsivity.</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US" sz="1700" dirty="0">
                <a:latin typeface="Calibri" panose="020F0502020204030204" pitchFamily="34" charset="0"/>
                <a:ea typeface="Calibri" panose="020F0502020204030204" pitchFamily="34" charset="0"/>
                <a:cs typeface="Calibri" panose="020F0502020204030204" pitchFamily="34" charset="0"/>
              </a:rPr>
              <a:t> </a:t>
            </a:r>
          </a:p>
        </p:txBody>
      </p:sp>
      <p:sp>
        <p:nvSpPr>
          <p:cNvPr id="9" name="CaixaDeTexto 8">
            <a:extLst>
              <a:ext uri="{FF2B5EF4-FFF2-40B4-BE49-F238E27FC236}">
                <a16:creationId xmlns:a16="http://schemas.microsoft.com/office/drawing/2014/main" id="{D48361E3-0F36-F6EB-E49F-1F85C8448564}"/>
              </a:ext>
            </a:extLst>
          </p:cNvPr>
          <p:cNvSpPr txBox="1"/>
          <p:nvPr/>
        </p:nvSpPr>
        <p:spPr>
          <a:xfrm>
            <a:off x="6318584" y="147592"/>
            <a:ext cx="418704" cy="369332"/>
          </a:xfrm>
          <a:prstGeom prst="rect">
            <a:avLst/>
          </a:prstGeom>
          <a:noFill/>
        </p:spPr>
        <p:txBody>
          <a:bodyPr wrap="none" rtlCol="0">
            <a:spAutoFit/>
          </a:bodyPr>
          <a:lstStyle/>
          <a:p>
            <a:r>
              <a:rPr lang="pt-BR" dirty="0"/>
              <a:t>07</a:t>
            </a:r>
          </a:p>
        </p:txBody>
      </p: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04299DC8-3081-D983-7764-CB11C80481CF}"/>
                  </a:ext>
                </a:extLst>
              </p:cNvPr>
              <p:cNvGraphicFramePr>
                <a:graphicFrameLocks noGrp="1"/>
              </p:cNvGraphicFramePr>
              <p:nvPr>
                <p:extLst>
                  <p:ext uri="{D42A27DB-BD31-4B8C-83A1-F6EECF244321}">
                    <p14:modId xmlns:p14="http://schemas.microsoft.com/office/powerpoint/2010/main" val="3000787703"/>
                  </p:ext>
                </p:extLst>
              </p:nvPr>
            </p:nvGraphicFramePr>
            <p:xfrm>
              <a:off x="732154" y="3753581"/>
              <a:ext cx="5393690" cy="496824"/>
            </p:xfrm>
            <a:graphic>
              <a:graphicData uri="http://schemas.openxmlformats.org/drawingml/2006/table">
                <a:tbl>
                  <a:tblPr firstRow="1" firstCol="1" bandRow="1">
                    <a:tableStyleId>{2D5ABB26-0587-4C30-8999-92F81FD0307C}</a:tableStyleId>
                  </a:tblPr>
                  <a:tblGrid>
                    <a:gridCol w="447040">
                      <a:extLst>
                        <a:ext uri="{9D8B030D-6E8A-4147-A177-3AD203B41FA5}">
                          <a16:colId xmlns:a16="http://schemas.microsoft.com/office/drawing/2014/main" val="1259386135"/>
                        </a:ext>
                      </a:extLst>
                    </a:gridCol>
                    <a:gridCol w="4500880">
                      <a:extLst>
                        <a:ext uri="{9D8B030D-6E8A-4147-A177-3AD203B41FA5}">
                          <a16:colId xmlns:a16="http://schemas.microsoft.com/office/drawing/2014/main" val="3060607592"/>
                        </a:ext>
                      </a:extLst>
                    </a:gridCol>
                    <a:gridCol w="445770">
                      <a:extLst>
                        <a:ext uri="{9D8B030D-6E8A-4147-A177-3AD203B41FA5}">
                          <a16:colId xmlns:a16="http://schemas.microsoft.com/office/drawing/2014/main" val="1618786411"/>
                        </a:ext>
                      </a:extLst>
                    </a:gridCol>
                  </a:tblGrid>
                  <a:tr h="0">
                    <a:tc>
                      <a:txBody>
                        <a:bodyPr/>
                        <a:lstStyle/>
                        <a:p>
                          <a:pPr algn="just">
                            <a:lnSpc>
                              <a:spcPct val="107000"/>
                            </a:lnSpc>
                            <a:spcAft>
                              <a:spcPts val="800"/>
                            </a:spcAft>
                          </a:pPr>
                          <a:r>
                            <a:rPr lang="pt-BR" sz="1200">
                              <a:effectLst/>
                            </a:rPr>
                            <a:t> </a:t>
                          </a:r>
                          <a:endParaRPr lang="pt-B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pt-BR" sz="1200">
                                    <a:effectLst/>
                                    <a:latin typeface="Cambria Math" panose="02040503050406030204" pitchFamily="18" charset="0"/>
                                  </a:rPr>
                                  <m:t>𝑉</m:t>
                                </m:r>
                                <m:r>
                                  <a:rPr lang="pt-BR" sz="1200">
                                    <a:effectLst/>
                                    <a:latin typeface="Cambria Math" panose="02040503050406030204" pitchFamily="18" charset="0"/>
                                  </a:rPr>
                                  <m:t>=</m:t>
                                </m:r>
                                <m:f>
                                  <m:fPr>
                                    <m:ctrlPr>
                                      <a:rPr lang="pt-BR" sz="1200" i="1">
                                        <a:effectLst/>
                                        <a:latin typeface="Cambria Math" panose="02040503050406030204" pitchFamily="18" charset="0"/>
                                      </a:rPr>
                                    </m:ctrlPr>
                                  </m:fPr>
                                  <m:num>
                                    <m:r>
                                      <a:rPr lang="pt-BR" sz="1200">
                                        <a:effectLst/>
                                        <a:latin typeface="Cambria Math" panose="02040503050406030204" pitchFamily="18" charset="0"/>
                                      </a:rPr>
                                      <m:t>𝐴</m:t>
                                    </m:r>
                                  </m:num>
                                  <m:den>
                                    <m:d>
                                      <m:dPr>
                                        <m:ctrlPr>
                                          <a:rPr lang="pt-BR" sz="1200" i="1">
                                            <a:effectLst/>
                                            <a:latin typeface="Cambria Math" panose="02040503050406030204" pitchFamily="18" charset="0"/>
                                          </a:rPr>
                                        </m:ctrlPr>
                                      </m:dPr>
                                      <m:e>
                                        <m:r>
                                          <a:rPr lang="pt-BR" sz="1200">
                                            <a:effectLst/>
                                            <a:latin typeface="Cambria Math" panose="02040503050406030204" pitchFamily="18" charset="0"/>
                                          </a:rPr>
                                          <m:t>1+</m:t>
                                        </m:r>
                                        <m:r>
                                          <a:rPr lang="pt-BR" sz="1200">
                                            <a:effectLst/>
                                            <a:latin typeface="Cambria Math" panose="02040503050406030204" pitchFamily="18" charset="0"/>
                                          </a:rPr>
                                          <m:t>𝑘</m:t>
                                        </m:r>
                                        <m:r>
                                          <a:rPr lang="pt-BR" sz="1200">
                                            <a:effectLst/>
                                            <a:latin typeface="Cambria Math" panose="02040503050406030204" pitchFamily="18" charset="0"/>
                                          </a:rPr>
                                          <m:t>.</m:t>
                                        </m:r>
                                        <m:r>
                                          <a:rPr lang="pt-BR" sz="1200">
                                            <a:effectLst/>
                                            <a:latin typeface="Cambria Math" panose="02040503050406030204" pitchFamily="18" charset="0"/>
                                          </a:rPr>
                                          <m:t>𝑇</m:t>
                                        </m:r>
                                      </m:e>
                                    </m:d>
                                  </m:den>
                                </m:f>
                              </m:oMath>
                            </m:oMathPara>
                          </a14:m>
                          <a:endParaRPr lang="pt-B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Bef>
                              <a:spcPts val="600"/>
                            </a:spcBef>
                            <a:spcAft>
                              <a:spcPts val="800"/>
                            </a:spcAft>
                          </a:pPr>
                          <a:r>
                            <a:rPr lang="pt-BR" sz="1200" dirty="0">
                              <a:effectLst/>
                            </a:rPr>
                            <a:t>(2)</a:t>
                          </a:r>
                          <a:endParaRPr lang="pt-B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45516086"/>
                      </a:ext>
                    </a:extLst>
                  </a:tr>
                </a:tbl>
              </a:graphicData>
            </a:graphic>
          </p:graphicFrame>
        </mc:Choice>
        <mc:Fallback xmlns="">
          <p:graphicFrame>
            <p:nvGraphicFramePr>
              <p:cNvPr id="3" name="Tabela 2">
                <a:extLst>
                  <a:ext uri="{FF2B5EF4-FFF2-40B4-BE49-F238E27FC236}">
                    <a16:creationId xmlns:a16="http://schemas.microsoft.com/office/drawing/2014/main" id="{04299DC8-3081-D983-7764-CB11C80481CF}"/>
                  </a:ext>
                </a:extLst>
              </p:cNvPr>
              <p:cNvGraphicFramePr>
                <a:graphicFrameLocks noGrp="1"/>
              </p:cNvGraphicFramePr>
              <p:nvPr>
                <p:extLst>
                  <p:ext uri="{D42A27DB-BD31-4B8C-83A1-F6EECF244321}">
                    <p14:modId xmlns:p14="http://schemas.microsoft.com/office/powerpoint/2010/main" val="3000787703"/>
                  </p:ext>
                </p:extLst>
              </p:nvPr>
            </p:nvGraphicFramePr>
            <p:xfrm>
              <a:off x="732154" y="3753581"/>
              <a:ext cx="5393690" cy="496824"/>
            </p:xfrm>
            <a:graphic>
              <a:graphicData uri="http://schemas.openxmlformats.org/drawingml/2006/table">
                <a:tbl>
                  <a:tblPr firstRow="1" firstCol="1" bandRow="1">
                    <a:tableStyleId>{2D5ABB26-0587-4C30-8999-92F81FD0307C}</a:tableStyleId>
                  </a:tblPr>
                  <a:tblGrid>
                    <a:gridCol w="447040">
                      <a:extLst>
                        <a:ext uri="{9D8B030D-6E8A-4147-A177-3AD203B41FA5}">
                          <a16:colId xmlns:a16="http://schemas.microsoft.com/office/drawing/2014/main" val="1259386135"/>
                        </a:ext>
                      </a:extLst>
                    </a:gridCol>
                    <a:gridCol w="4500880">
                      <a:extLst>
                        <a:ext uri="{9D8B030D-6E8A-4147-A177-3AD203B41FA5}">
                          <a16:colId xmlns:a16="http://schemas.microsoft.com/office/drawing/2014/main" val="3060607592"/>
                        </a:ext>
                      </a:extLst>
                    </a:gridCol>
                    <a:gridCol w="445770">
                      <a:extLst>
                        <a:ext uri="{9D8B030D-6E8A-4147-A177-3AD203B41FA5}">
                          <a16:colId xmlns:a16="http://schemas.microsoft.com/office/drawing/2014/main" val="1618786411"/>
                        </a:ext>
                      </a:extLst>
                    </a:gridCol>
                  </a:tblGrid>
                  <a:tr h="496824">
                    <a:tc>
                      <a:txBody>
                        <a:bodyPr/>
                        <a:lstStyle/>
                        <a:p>
                          <a:pPr algn="just">
                            <a:lnSpc>
                              <a:spcPct val="107000"/>
                            </a:lnSpc>
                            <a:spcAft>
                              <a:spcPts val="800"/>
                            </a:spcAft>
                          </a:pPr>
                          <a:r>
                            <a:rPr lang="pt-BR" sz="1200">
                              <a:effectLst/>
                            </a:rPr>
                            <a:t> </a:t>
                          </a:r>
                          <a:endParaRPr lang="pt-B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endParaRPr lang="pt-BR"/>
                        </a:p>
                      </a:txBody>
                      <a:tcPr marL="68580" marR="68580" marT="0" marB="0">
                        <a:blipFill>
                          <a:blip r:embed="rId4"/>
                          <a:stretch>
                            <a:fillRect l="-9878" t="-7229" r="-9878"/>
                          </a:stretch>
                        </a:blipFill>
                      </a:tcPr>
                    </a:tc>
                    <a:tc>
                      <a:txBody>
                        <a:bodyPr/>
                        <a:lstStyle/>
                        <a:p>
                          <a:pPr algn="r">
                            <a:lnSpc>
                              <a:spcPct val="107000"/>
                            </a:lnSpc>
                            <a:spcBef>
                              <a:spcPts val="600"/>
                            </a:spcBef>
                            <a:spcAft>
                              <a:spcPts val="800"/>
                            </a:spcAft>
                          </a:pPr>
                          <a:r>
                            <a:rPr lang="pt-BR" sz="1200" dirty="0">
                              <a:effectLst/>
                            </a:rPr>
                            <a:t>(2)</a:t>
                          </a:r>
                          <a:endParaRPr lang="pt-B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45516086"/>
                      </a:ext>
                    </a:extLst>
                  </a:tr>
                </a:tbl>
              </a:graphicData>
            </a:graphic>
          </p:graphicFrame>
        </mc:Fallback>
      </mc:AlternateContent>
      <p:grpSp>
        <p:nvGrpSpPr>
          <p:cNvPr id="24" name="Agrupar 23">
            <a:extLst>
              <a:ext uri="{FF2B5EF4-FFF2-40B4-BE49-F238E27FC236}">
                <a16:creationId xmlns:a16="http://schemas.microsoft.com/office/drawing/2014/main" id="{18317A17-51E3-438D-8061-01EB3F6BC6BC}"/>
              </a:ext>
            </a:extLst>
          </p:cNvPr>
          <p:cNvGrpSpPr/>
          <p:nvPr/>
        </p:nvGrpSpPr>
        <p:grpSpPr>
          <a:xfrm>
            <a:off x="471486" y="7086600"/>
            <a:ext cx="3319464" cy="2219926"/>
            <a:chOff x="471487" y="7303576"/>
            <a:chExt cx="3456812" cy="2044981"/>
          </a:xfrm>
        </p:grpSpPr>
        <p:pic>
          <p:nvPicPr>
            <p:cNvPr id="21" name="Imagem 20" descr="Uma imagem contendo Gráfico&#10;&#10;Descrição gerada automaticamente">
              <a:extLst>
                <a:ext uri="{FF2B5EF4-FFF2-40B4-BE49-F238E27FC236}">
                  <a16:creationId xmlns:a16="http://schemas.microsoft.com/office/drawing/2014/main" id="{821D0AEC-0087-A01C-AA62-520D6BFB9699}"/>
                </a:ext>
              </a:extLst>
            </p:cNvPr>
            <p:cNvPicPr>
              <a:picLocks noChangeAspect="1"/>
            </p:cNvPicPr>
            <p:nvPr/>
          </p:nvPicPr>
          <p:blipFill rotWithShape="1">
            <a:blip r:embed="rId5">
              <a:graysc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5520" t="19451" r="14586" b="18793"/>
            <a:stretch/>
          </p:blipFill>
          <p:spPr>
            <a:xfrm>
              <a:off x="932989" y="7303576"/>
              <a:ext cx="2995310" cy="1737203"/>
            </a:xfrm>
            <a:prstGeom prst="rect">
              <a:avLst/>
            </a:prstGeom>
          </p:spPr>
        </p:pic>
        <p:sp>
          <p:nvSpPr>
            <p:cNvPr id="22" name="CaixaDeTexto 21">
              <a:extLst>
                <a:ext uri="{FF2B5EF4-FFF2-40B4-BE49-F238E27FC236}">
                  <a16:creationId xmlns:a16="http://schemas.microsoft.com/office/drawing/2014/main" id="{FE9D166B-46E5-F149-BC3F-13E44F26BE2F}"/>
                </a:ext>
              </a:extLst>
            </p:cNvPr>
            <p:cNvSpPr txBox="1"/>
            <p:nvPr/>
          </p:nvSpPr>
          <p:spPr>
            <a:xfrm rot="16200000">
              <a:off x="-89999" y="7956074"/>
              <a:ext cx="1646192" cy="523220"/>
            </a:xfrm>
            <a:prstGeom prst="rect">
              <a:avLst/>
            </a:prstGeom>
            <a:noFill/>
          </p:spPr>
          <p:txBody>
            <a:bodyPr wrap="square" rtlCol="0">
              <a:spAutoFit/>
            </a:bodyPr>
            <a:lstStyle/>
            <a:p>
              <a:pPr algn="ctr"/>
              <a:r>
                <a:rPr lang="pt-BR" sz="1400" dirty="0" err="1"/>
                <a:t>Subjective</a:t>
              </a:r>
              <a:r>
                <a:rPr lang="pt-BR" sz="1400" dirty="0"/>
                <a:t> </a:t>
              </a:r>
              <a:r>
                <a:rPr lang="pt-BR" sz="1400" dirty="0" err="1"/>
                <a:t>value</a:t>
              </a:r>
              <a:r>
                <a:rPr lang="pt-BR" sz="1400" dirty="0"/>
                <a:t> </a:t>
              </a:r>
              <a:r>
                <a:rPr lang="pt-BR" sz="1400" dirty="0" err="1"/>
                <a:t>of</a:t>
              </a:r>
              <a:r>
                <a:rPr lang="pt-BR" sz="1400" dirty="0"/>
                <a:t> </a:t>
              </a:r>
              <a:r>
                <a:rPr lang="pt-BR" sz="1400" dirty="0" err="1"/>
                <a:t>the</a:t>
              </a:r>
              <a:r>
                <a:rPr lang="pt-BR" sz="1400" dirty="0"/>
                <a:t> </a:t>
              </a:r>
              <a:r>
                <a:rPr lang="pt-BR" sz="1400" dirty="0" err="1"/>
                <a:t>larger</a:t>
              </a:r>
              <a:r>
                <a:rPr lang="pt-BR" sz="1400" dirty="0"/>
                <a:t> </a:t>
              </a:r>
              <a:r>
                <a:rPr lang="pt-BR" sz="1400" dirty="0" err="1"/>
                <a:t>reward</a:t>
              </a:r>
              <a:endParaRPr lang="pt-BR" sz="1400" dirty="0"/>
            </a:p>
          </p:txBody>
        </p:sp>
        <p:sp>
          <p:nvSpPr>
            <p:cNvPr id="23" name="CaixaDeTexto 22">
              <a:extLst>
                <a:ext uri="{FF2B5EF4-FFF2-40B4-BE49-F238E27FC236}">
                  <a16:creationId xmlns:a16="http://schemas.microsoft.com/office/drawing/2014/main" id="{55BAC44B-7151-2F11-EB55-10ABC5939D58}"/>
                </a:ext>
              </a:extLst>
            </p:cNvPr>
            <p:cNvSpPr txBox="1"/>
            <p:nvPr/>
          </p:nvSpPr>
          <p:spPr>
            <a:xfrm>
              <a:off x="1927696" y="9040780"/>
              <a:ext cx="660565" cy="307777"/>
            </a:xfrm>
            <a:prstGeom prst="rect">
              <a:avLst/>
            </a:prstGeom>
            <a:noFill/>
          </p:spPr>
          <p:txBody>
            <a:bodyPr wrap="none" rtlCol="0">
              <a:spAutoFit/>
            </a:bodyPr>
            <a:lstStyle/>
            <a:p>
              <a:r>
                <a:rPr lang="pt-BR" sz="1400" dirty="0" err="1"/>
                <a:t>Delays</a:t>
              </a:r>
              <a:endParaRPr lang="pt-BR" sz="1400" dirty="0"/>
            </a:p>
          </p:txBody>
        </p:sp>
      </p:grpSp>
      <p:sp>
        <p:nvSpPr>
          <p:cNvPr id="25" name="CaixaDeTexto 24">
            <a:extLst>
              <a:ext uri="{FF2B5EF4-FFF2-40B4-BE49-F238E27FC236}">
                <a16:creationId xmlns:a16="http://schemas.microsoft.com/office/drawing/2014/main" id="{4C46EAFB-911D-1791-EA4A-D61802E7CD96}"/>
              </a:ext>
            </a:extLst>
          </p:cNvPr>
          <p:cNvSpPr txBox="1"/>
          <p:nvPr/>
        </p:nvSpPr>
        <p:spPr>
          <a:xfrm>
            <a:off x="3790950" y="7205609"/>
            <a:ext cx="2595563" cy="2123658"/>
          </a:xfrm>
          <a:prstGeom prst="rect">
            <a:avLst/>
          </a:prstGeom>
          <a:noFill/>
        </p:spPr>
        <p:txBody>
          <a:bodyPr wrap="square" rtlCol="0">
            <a:spAutoFit/>
          </a:bodyPr>
          <a:lstStyle/>
          <a:p>
            <a:pPr algn="just"/>
            <a:r>
              <a:rPr lang="pt-BR" sz="1200" b="1" dirty="0"/>
              <a:t>Figure 2</a:t>
            </a:r>
            <a:r>
              <a:rPr lang="pt-BR" sz="1200" dirty="0"/>
              <a:t>.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Illustrative graph of the discount function using the area under the curve (AUC) method, where “x</a:t>
            </a:r>
            <a:r>
              <a:rPr lang="en-US" sz="1200" kern="100" dirty="0">
                <a:latin typeface="Calibri" panose="020F0502020204030204" pitchFamily="34" charset="0"/>
                <a:ea typeface="Calibri" panose="020F0502020204030204" pitchFamily="34" charset="0"/>
                <a:cs typeface="Times New Roman" panose="02020603050405020304" pitchFamily="18" charset="0"/>
              </a:rPr>
              <a: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corresponds to the delays and “y</a:t>
            </a:r>
            <a:r>
              <a:rPr lang="en-US" sz="1200" kern="100" dirty="0">
                <a:latin typeface="Calibri" panose="020F0502020204030204" pitchFamily="34" charset="0"/>
                <a:ea typeface="Calibri" panose="020F0502020204030204" pitchFamily="34" charset="0"/>
                <a:cs typeface="Times New Roman" panose="02020603050405020304" pitchFamily="18" charset="0"/>
              </a:rPr>
              <a: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represents the subjective values of the larger devalued reward over time. To calculate the AUC, the areas of the trapezoids (highlighted in gray) are computed and summed using Equation 3.</a:t>
            </a:r>
            <a:endParaRPr lang="pt-B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pt-BR" sz="1200" dirty="0"/>
          </a:p>
        </p:txBody>
      </p:sp>
      <p:sp>
        <p:nvSpPr>
          <p:cNvPr id="26" name="CaixaDeTexto 25">
            <a:extLst>
              <a:ext uri="{FF2B5EF4-FFF2-40B4-BE49-F238E27FC236}">
                <a16:creationId xmlns:a16="http://schemas.microsoft.com/office/drawing/2014/main" id="{E9C486C4-5A17-8FC0-0AE0-A26108322DB2}"/>
              </a:ext>
            </a:extLst>
          </p:cNvPr>
          <p:cNvSpPr txBox="1"/>
          <p:nvPr/>
        </p:nvSpPr>
        <p:spPr>
          <a:xfrm>
            <a:off x="1477357" y="8457754"/>
            <a:ext cx="497637" cy="307777"/>
          </a:xfrm>
          <a:prstGeom prst="rect">
            <a:avLst/>
          </a:prstGeom>
          <a:noFill/>
        </p:spPr>
        <p:txBody>
          <a:bodyPr wrap="none" rtlCol="0">
            <a:spAutoFit/>
          </a:bodyPr>
          <a:lstStyle/>
          <a:p>
            <a:r>
              <a:rPr lang="pt-BR" sz="1400" b="1" dirty="0"/>
              <a:t>AUC</a:t>
            </a:r>
          </a:p>
        </p:txBody>
      </p:sp>
    </p:spTree>
    <p:extLst>
      <p:ext uri="{BB962C8B-B14F-4D97-AF65-F5344CB8AC3E}">
        <p14:creationId xmlns:p14="http://schemas.microsoft.com/office/powerpoint/2010/main" val="52440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A9F633C4-57BB-A076-8208-65568AACA793}"/>
              </a:ext>
            </a:extLst>
          </p:cNvPr>
          <p:cNvSpPr txBox="1"/>
          <p:nvPr/>
        </p:nvSpPr>
        <p:spPr>
          <a:xfrm>
            <a:off x="471487" y="839306"/>
            <a:ext cx="5915025" cy="4031873"/>
          </a:xfrm>
          <a:prstGeom prst="rect">
            <a:avLst/>
          </a:prstGeom>
          <a:noFill/>
        </p:spPr>
        <p:txBody>
          <a:bodyPr wrap="square">
            <a:spAutoFit/>
          </a:bodyPr>
          <a:lstStyle/>
          <a:p>
            <a:pPr algn="just"/>
            <a:r>
              <a:rPr lang="en-US" sz="1700" dirty="0">
                <a:latin typeface="Calibri" panose="020F0502020204030204" pitchFamily="34" charset="0"/>
                <a:ea typeface="Calibri" panose="020F0502020204030204" pitchFamily="34" charset="0"/>
                <a:cs typeface="Calibri" panose="020F0502020204030204" pitchFamily="34"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As depicted in Figure 2, the points corresponding to SVs are connected, and a vertical line is drawn from each SV to its corresponding waiting time on the X-axis, forming trapezoids. Subsequently, the area of each trapezoid is calculated and summed using the equation (Myerson et al., 2001):</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1700" dirty="0">
              <a:latin typeface="Calibri" panose="020F0502020204030204" pitchFamily="34" charset="0"/>
              <a:ea typeface="Calibri" panose="020F0502020204030204" pitchFamily="34" charset="0"/>
              <a:cs typeface="Calibri" panose="020F0502020204030204" pitchFamily="34" charset="0"/>
            </a:endParaRPr>
          </a:p>
          <a:p>
            <a:pPr algn="just"/>
            <a:endParaRPr lang="en-US" sz="1700" dirty="0">
              <a:latin typeface="Calibri" panose="020F0502020204030204" pitchFamily="34" charset="0"/>
              <a:ea typeface="Calibri" panose="020F0502020204030204" pitchFamily="34" charset="0"/>
              <a:cs typeface="Calibri" panose="020F0502020204030204" pitchFamily="34" charset="0"/>
            </a:endParaRPr>
          </a:p>
          <a:p>
            <a:pPr algn="just"/>
            <a:endParaRPr lang="en-US" sz="1700" dirty="0">
              <a:latin typeface="Calibri" panose="020F0502020204030204" pitchFamily="34" charset="0"/>
              <a:ea typeface="Calibri" panose="020F0502020204030204" pitchFamily="34" charset="0"/>
              <a:cs typeface="Calibri" panose="020F0502020204030204" pitchFamily="34" charset="0"/>
            </a:endParaRPr>
          </a:p>
          <a:p>
            <a:pPr algn="just"/>
            <a:endParaRPr lang="en-US" sz="1700" dirty="0">
              <a:latin typeface="Calibri" panose="020F0502020204030204" pitchFamily="34" charset="0"/>
              <a:ea typeface="Calibri" panose="020F0502020204030204" pitchFamily="34" charset="0"/>
              <a:cs typeface="Calibri" panose="020F0502020204030204" pitchFamily="34" charset="0"/>
            </a:endParaRPr>
          </a:p>
          <a:p>
            <a:pPr algn="just"/>
            <a:r>
              <a:rPr lang="en-US" sz="1700" dirty="0">
                <a:latin typeface="Calibri" panose="020F0502020204030204" pitchFamily="34" charset="0"/>
                <a:ea typeface="Calibri" panose="020F0502020204030204" pitchFamily="34" charset="0"/>
                <a:cs typeface="Calibri" panose="020F0502020204030204" pitchFamily="34" charset="0"/>
              </a:rPr>
              <a:t>	Through this procedure, an index of impulsivity can be determined, which has lower and upper limits. This approach is suitable for assessing non-normal data, which is common in the evaluation of human choice behavior (Reynolds, 2006).</a:t>
            </a:r>
          </a:p>
          <a:p>
            <a:pPr algn="just"/>
            <a:endParaRPr lang="en-US" sz="1700"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1700" dirty="0">
                <a:latin typeface="Calibri" panose="020F0502020204030204" pitchFamily="34" charset="0"/>
                <a:ea typeface="Calibri" panose="020F0502020204030204" pitchFamily="34" charset="0"/>
                <a:cs typeface="Calibri" panose="020F0502020204030204" pitchFamily="34" charset="0"/>
              </a:rPr>
              <a:t>	</a:t>
            </a:r>
          </a:p>
        </p:txBody>
      </p:sp>
      <p:sp>
        <p:nvSpPr>
          <p:cNvPr id="9" name="CaixaDeTexto 8">
            <a:extLst>
              <a:ext uri="{FF2B5EF4-FFF2-40B4-BE49-F238E27FC236}">
                <a16:creationId xmlns:a16="http://schemas.microsoft.com/office/drawing/2014/main" id="{D48361E3-0F36-F6EB-E49F-1F85C8448564}"/>
              </a:ext>
            </a:extLst>
          </p:cNvPr>
          <p:cNvSpPr txBox="1"/>
          <p:nvPr/>
        </p:nvSpPr>
        <p:spPr>
          <a:xfrm>
            <a:off x="6318584" y="147592"/>
            <a:ext cx="418704" cy="369332"/>
          </a:xfrm>
          <a:prstGeom prst="rect">
            <a:avLst/>
          </a:prstGeom>
          <a:noFill/>
        </p:spPr>
        <p:txBody>
          <a:bodyPr wrap="none" rtlCol="0">
            <a:spAutoFit/>
          </a:bodyPr>
          <a:lstStyle/>
          <a:p>
            <a:r>
              <a:rPr lang="pt-BR" dirty="0"/>
              <a:t>08</a:t>
            </a:r>
          </a:p>
        </p:txBody>
      </p:sp>
      <mc:AlternateContent xmlns:mc="http://schemas.openxmlformats.org/markup-compatibility/2006" xmlns:a14="http://schemas.microsoft.com/office/drawing/2010/main">
        <mc:Choice Requires="a14">
          <p:graphicFrame>
            <p:nvGraphicFramePr>
              <p:cNvPr id="18" name="Tabela 17">
                <a:extLst>
                  <a:ext uri="{FF2B5EF4-FFF2-40B4-BE49-F238E27FC236}">
                    <a16:creationId xmlns:a16="http://schemas.microsoft.com/office/drawing/2014/main" id="{489D616B-201D-E85C-1F59-B8F06478C363}"/>
                  </a:ext>
                </a:extLst>
              </p:cNvPr>
              <p:cNvGraphicFramePr>
                <a:graphicFrameLocks noGrp="1"/>
              </p:cNvGraphicFramePr>
              <p:nvPr>
                <p:extLst>
                  <p:ext uri="{D42A27DB-BD31-4B8C-83A1-F6EECF244321}">
                    <p14:modId xmlns:p14="http://schemas.microsoft.com/office/powerpoint/2010/main" val="3309876758"/>
                  </p:ext>
                </p:extLst>
              </p:nvPr>
            </p:nvGraphicFramePr>
            <p:xfrm>
              <a:off x="734059" y="2556335"/>
              <a:ext cx="5389880" cy="292926"/>
            </p:xfrm>
            <a:graphic>
              <a:graphicData uri="http://schemas.openxmlformats.org/drawingml/2006/table">
                <a:tbl>
                  <a:tblPr firstRow="1" firstCol="1" bandRow="1">
                    <a:tableStyleId>{2D5ABB26-0587-4C30-8999-92F81FD0307C}</a:tableStyleId>
                  </a:tblPr>
                  <a:tblGrid>
                    <a:gridCol w="356870">
                      <a:extLst>
                        <a:ext uri="{9D8B030D-6E8A-4147-A177-3AD203B41FA5}">
                          <a16:colId xmlns:a16="http://schemas.microsoft.com/office/drawing/2014/main" val="2163902593"/>
                        </a:ext>
                      </a:extLst>
                    </a:gridCol>
                    <a:gridCol w="4676775">
                      <a:extLst>
                        <a:ext uri="{9D8B030D-6E8A-4147-A177-3AD203B41FA5}">
                          <a16:colId xmlns:a16="http://schemas.microsoft.com/office/drawing/2014/main" val="1081340868"/>
                        </a:ext>
                      </a:extLst>
                    </a:gridCol>
                    <a:gridCol w="356235">
                      <a:extLst>
                        <a:ext uri="{9D8B030D-6E8A-4147-A177-3AD203B41FA5}">
                          <a16:colId xmlns:a16="http://schemas.microsoft.com/office/drawing/2014/main" val="1724422561"/>
                        </a:ext>
                      </a:extLst>
                    </a:gridCol>
                  </a:tblGrid>
                  <a:tr h="0">
                    <a:tc>
                      <a:txBody>
                        <a:bodyPr/>
                        <a:lstStyle/>
                        <a:p>
                          <a:pPr algn="just">
                            <a:lnSpc>
                              <a:spcPct val="107000"/>
                            </a:lnSpc>
                            <a:spcAft>
                              <a:spcPts val="800"/>
                            </a:spcAft>
                          </a:pPr>
                          <a:r>
                            <a:rPr lang="pt-BR" sz="1200">
                              <a:effectLst/>
                            </a:rPr>
                            <a:t> </a:t>
                          </a:r>
                          <a:endParaRPr lang="pt-B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14:m>
                            <m:oMath xmlns:m="http://schemas.openxmlformats.org/officeDocument/2006/math">
                              <m:r>
                                <a:rPr lang="pt-BR" sz="1200" smtClean="0">
                                  <a:effectLst/>
                                  <a:latin typeface="Cambria Math" panose="02040503050406030204" pitchFamily="18" charset="0"/>
                                </a:rPr>
                                <m:t>𝐴</m:t>
                              </m:r>
                              <m:r>
                                <a:rPr lang="pt-BR" sz="1200" b="0" i="1" smtClean="0">
                                  <a:effectLst/>
                                  <a:latin typeface="Cambria Math" panose="02040503050406030204" pitchFamily="18" charset="0"/>
                                </a:rPr>
                                <m:t>𝑈𝐶</m:t>
                              </m:r>
                              <m:r>
                                <a:rPr lang="pt-BR" sz="1200">
                                  <a:effectLst/>
                                  <a:latin typeface="Cambria Math" panose="02040503050406030204" pitchFamily="18" charset="0"/>
                                </a:rPr>
                                <m:t>=</m:t>
                              </m:r>
                              <m:d>
                                <m:dPr>
                                  <m:begChr m:val="["/>
                                  <m:endChr m:val="]"/>
                                  <m:ctrlPr>
                                    <a:rPr lang="pt-BR" sz="1200" i="1">
                                      <a:effectLst/>
                                      <a:latin typeface="Cambria Math" panose="02040503050406030204" pitchFamily="18" charset="0"/>
                                    </a:rPr>
                                  </m:ctrlPr>
                                </m:dPr>
                                <m:e>
                                  <m:d>
                                    <m:dPr>
                                      <m:ctrlPr>
                                        <a:rPr lang="pt-BR" sz="1200" i="1">
                                          <a:effectLst/>
                                          <a:latin typeface="Cambria Math" panose="02040503050406030204" pitchFamily="18" charset="0"/>
                                        </a:rPr>
                                      </m:ctrlPr>
                                    </m:dPr>
                                    <m:e>
                                      <m:r>
                                        <a:rPr lang="pt-BR" sz="1200">
                                          <a:effectLst/>
                                          <a:latin typeface="Cambria Math" panose="02040503050406030204" pitchFamily="18" charset="0"/>
                                        </a:rPr>
                                        <m:t>𝑥</m:t>
                                      </m:r>
                                      <m:r>
                                        <a:rPr lang="pt-BR" sz="1200">
                                          <a:effectLst/>
                                          <a:latin typeface="Cambria Math" panose="02040503050406030204" pitchFamily="18" charset="0"/>
                                        </a:rPr>
                                        <m:t>2−</m:t>
                                      </m:r>
                                      <m:r>
                                        <a:rPr lang="pt-BR" sz="1200">
                                          <a:effectLst/>
                                          <a:latin typeface="Cambria Math" panose="02040503050406030204" pitchFamily="18" charset="0"/>
                                        </a:rPr>
                                        <m:t>𝑥</m:t>
                                      </m:r>
                                      <m:r>
                                        <a:rPr lang="pt-BR" sz="1200">
                                          <a:effectLst/>
                                          <a:latin typeface="Cambria Math" panose="02040503050406030204" pitchFamily="18" charset="0"/>
                                        </a:rPr>
                                        <m:t>1</m:t>
                                      </m:r>
                                    </m:e>
                                  </m:d>
                                  <m:r>
                                    <a:rPr lang="pt-BR" sz="1200">
                                      <a:effectLst/>
                                      <a:latin typeface="Cambria Math" panose="02040503050406030204" pitchFamily="18" charset="0"/>
                                    </a:rPr>
                                    <m:t>.</m:t>
                                  </m:r>
                                  <m:d>
                                    <m:dPr>
                                      <m:ctrlPr>
                                        <a:rPr lang="pt-BR" sz="1200" i="1">
                                          <a:effectLst/>
                                          <a:latin typeface="Cambria Math" panose="02040503050406030204" pitchFamily="18" charset="0"/>
                                        </a:rPr>
                                      </m:ctrlPr>
                                    </m:dPr>
                                    <m:e>
                                      <m:f>
                                        <m:fPr>
                                          <m:ctrlPr>
                                            <a:rPr lang="pt-BR" sz="1200" i="1">
                                              <a:effectLst/>
                                              <a:latin typeface="Cambria Math" panose="02040503050406030204" pitchFamily="18" charset="0"/>
                                            </a:rPr>
                                          </m:ctrlPr>
                                        </m:fPr>
                                        <m:num>
                                          <m:r>
                                            <a:rPr lang="pt-BR" sz="1200">
                                              <a:effectLst/>
                                              <a:latin typeface="Cambria Math" panose="02040503050406030204" pitchFamily="18" charset="0"/>
                                            </a:rPr>
                                            <m:t>𝑦</m:t>
                                          </m:r>
                                          <m:r>
                                            <a:rPr lang="pt-BR" sz="1200">
                                              <a:effectLst/>
                                              <a:latin typeface="Cambria Math" panose="02040503050406030204" pitchFamily="18" charset="0"/>
                                            </a:rPr>
                                            <m:t>1+</m:t>
                                          </m:r>
                                          <m:r>
                                            <a:rPr lang="pt-BR" sz="1200">
                                              <a:effectLst/>
                                              <a:latin typeface="Cambria Math" panose="02040503050406030204" pitchFamily="18" charset="0"/>
                                            </a:rPr>
                                            <m:t>𝑦</m:t>
                                          </m:r>
                                          <m:r>
                                            <a:rPr lang="pt-BR" sz="1200">
                                              <a:effectLst/>
                                              <a:latin typeface="Cambria Math" panose="02040503050406030204" pitchFamily="18" charset="0"/>
                                            </a:rPr>
                                            <m:t>2</m:t>
                                          </m:r>
                                        </m:num>
                                        <m:den>
                                          <m:r>
                                            <a:rPr lang="pt-BR" sz="1200">
                                              <a:effectLst/>
                                              <a:latin typeface="Cambria Math" panose="02040503050406030204" pitchFamily="18" charset="0"/>
                                            </a:rPr>
                                            <m:t>2</m:t>
                                          </m:r>
                                        </m:den>
                                      </m:f>
                                    </m:e>
                                  </m:d>
                                </m:e>
                              </m:d>
                              <m:r>
                                <a:rPr lang="pt-BR" sz="1200">
                                  <a:effectLst/>
                                  <a:latin typeface="Cambria Math" panose="02040503050406030204" pitchFamily="18" charset="0"/>
                                </a:rPr>
                                <m:t>+</m:t>
                              </m:r>
                              <m:d>
                                <m:dPr>
                                  <m:begChr m:val="["/>
                                  <m:endChr m:val="]"/>
                                  <m:ctrlPr>
                                    <a:rPr lang="pt-BR" sz="1200" i="1">
                                      <a:effectLst/>
                                      <a:latin typeface="Cambria Math" panose="02040503050406030204" pitchFamily="18" charset="0"/>
                                    </a:rPr>
                                  </m:ctrlPr>
                                </m:dPr>
                                <m:e>
                                  <m:d>
                                    <m:dPr>
                                      <m:ctrlPr>
                                        <a:rPr lang="pt-BR" sz="1200" i="1">
                                          <a:effectLst/>
                                          <a:latin typeface="Cambria Math" panose="02040503050406030204" pitchFamily="18" charset="0"/>
                                        </a:rPr>
                                      </m:ctrlPr>
                                    </m:dPr>
                                    <m:e>
                                      <m:r>
                                        <m:rPr>
                                          <m:sty m:val="p"/>
                                        </m:rPr>
                                        <a:rPr lang="pt-BR" sz="1200">
                                          <a:effectLst/>
                                          <a:latin typeface="Cambria Math" panose="02040503050406030204" pitchFamily="18" charset="0"/>
                                        </a:rPr>
                                        <m:t>x</m:t>
                                      </m:r>
                                      <m:r>
                                        <a:rPr lang="pt-BR" sz="1200">
                                          <a:effectLst/>
                                          <a:latin typeface="Cambria Math" panose="02040503050406030204" pitchFamily="18" charset="0"/>
                                        </a:rPr>
                                        <m:t>3 – </m:t>
                                      </m:r>
                                      <m:r>
                                        <m:rPr>
                                          <m:sty m:val="p"/>
                                        </m:rPr>
                                        <a:rPr lang="pt-BR" sz="1200">
                                          <a:effectLst/>
                                          <a:latin typeface="Cambria Math" panose="02040503050406030204" pitchFamily="18" charset="0"/>
                                        </a:rPr>
                                        <m:t>x</m:t>
                                      </m:r>
                                      <m:r>
                                        <a:rPr lang="pt-BR" sz="1200">
                                          <a:effectLst/>
                                          <a:latin typeface="Cambria Math" panose="02040503050406030204" pitchFamily="18" charset="0"/>
                                        </a:rPr>
                                        <m:t>2</m:t>
                                      </m:r>
                                    </m:e>
                                  </m:d>
                                  <m:r>
                                    <a:rPr lang="pt-BR" sz="1200">
                                      <a:effectLst/>
                                      <a:latin typeface="Cambria Math" panose="02040503050406030204" pitchFamily="18" charset="0"/>
                                    </a:rPr>
                                    <m:t> . </m:t>
                                  </m:r>
                                  <m:d>
                                    <m:dPr>
                                      <m:ctrlPr>
                                        <a:rPr lang="pt-BR" sz="1200" i="1">
                                          <a:effectLst/>
                                          <a:latin typeface="Cambria Math" panose="02040503050406030204" pitchFamily="18" charset="0"/>
                                        </a:rPr>
                                      </m:ctrlPr>
                                    </m:dPr>
                                    <m:e>
                                      <m:f>
                                        <m:fPr>
                                          <m:ctrlPr>
                                            <a:rPr lang="pt-BR" sz="1200" i="1">
                                              <a:effectLst/>
                                              <a:latin typeface="Cambria Math" panose="02040503050406030204" pitchFamily="18" charset="0"/>
                                            </a:rPr>
                                          </m:ctrlPr>
                                        </m:fPr>
                                        <m:num>
                                          <m:r>
                                            <m:rPr>
                                              <m:sty m:val="p"/>
                                            </m:rPr>
                                            <a:rPr lang="pt-BR" sz="1200">
                                              <a:effectLst/>
                                              <a:latin typeface="Cambria Math" panose="02040503050406030204" pitchFamily="18" charset="0"/>
                                            </a:rPr>
                                            <m:t>y</m:t>
                                          </m:r>
                                          <m:r>
                                            <a:rPr lang="pt-BR" sz="1200">
                                              <a:effectLst/>
                                              <a:latin typeface="Cambria Math" panose="02040503050406030204" pitchFamily="18" charset="0"/>
                                            </a:rPr>
                                            <m:t>2 + </m:t>
                                          </m:r>
                                          <m:r>
                                            <m:rPr>
                                              <m:sty m:val="p"/>
                                            </m:rPr>
                                            <a:rPr lang="pt-BR" sz="1200">
                                              <a:effectLst/>
                                              <a:latin typeface="Cambria Math" panose="02040503050406030204" pitchFamily="18" charset="0"/>
                                            </a:rPr>
                                            <m:t>y</m:t>
                                          </m:r>
                                          <m:r>
                                            <a:rPr lang="pt-BR" sz="1200">
                                              <a:effectLst/>
                                              <a:latin typeface="Cambria Math" panose="02040503050406030204" pitchFamily="18" charset="0"/>
                                            </a:rPr>
                                            <m:t>3</m:t>
                                          </m:r>
                                        </m:num>
                                        <m:den>
                                          <m:r>
                                            <a:rPr lang="pt-BR" sz="1200">
                                              <a:effectLst/>
                                              <a:latin typeface="Cambria Math" panose="02040503050406030204" pitchFamily="18" charset="0"/>
                                            </a:rPr>
                                            <m:t>2</m:t>
                                          </m:r>
                                        </m:den>
                                      </m:f>
                                    </m:e>
                                  </m:d>
                                </m:e>
                              </m:d>
                              <m:r>
                                <a:rPr lang="pt-BR" sz="1200">
                                  <a:effectLst/>
                                  <a:latin typeface="Cambria Math" panose="02040503050406030204" pitchFamily="18" charset="0"/>
                                </a:rPr>
                                <m:t>+…</m:t>
                              </m:r>
                            </m:oMath>
                          </a14:m>
                          <a:r>
                            <a:rPr lang="pt-BR" sz="1200" dirty="0">
                              <a:effectLst/>
                            </a:rPr>
                            <a:t> </a:t>
                          </a:r>
                          <a:endParaRPr lang="pt-B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Bef>
                              <a:spcPts val="600"/>
                            </a:spcBef>
                            <a:spcAft>
                              <a:spcPts val="800"/>
                            </a:spcAft>
                          </a:pPr>
                          <a:r>
                            <a:rPr lang="pt-BR" sz="1200" dirty="0">
                              <a:effectLst/>
                            </a:rPr>
                            <a:t>(3)</a:t>
                          </a:r>
                          <a:endParaRPr lang="pt-B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21244175"/>
                      </a:ext>
                    </a:extLst>
                  </a:tr>
                </a:tbl>
              </a:graphicData>
            </a:graphic>
          </p:graphicFrame>
        </mc:Choice>
        <mc:Fallback xmlns="">
          <p:graphicFrame>
            <p:nvGraphicFramePr>
              <p:cNvPr id="18" name="Tabela 17">
                <a:extLst>
                  <a:ext uri="{FF2B5EF4-FFF2-40B4-BE49-F238E27FC236}">
                    <a16:creationId xmlns:a16="http://schemas.microsoft.com/office/drawing/2014/main" id="{489D616B-201D-E85C-1F59-B8F06478C363}"/>
                  </a:ext>
                </a:extLst>
              </p:cNvPr>
              <p:cNvGraphicFramePr>
                <a:graphicFrameLocks noGrp="1"/>
              </p:cNvGraphicFramePr>
              <p:nvPr>
                <p:extLst>
                  <p:ext uri="{D42A27DB-BD31-4B8C-83A1-F6EECF244321}">
                    <p14:modId xmlns:p14="http://schemas.microsoft.com/office/powerpoint/2010/main" val="3309876758"/>
                  </p:ext>
                </p:extLst>
              </p:nvPr>
            </p:nvGraphicFramePr>
            <p:xfrm>
              <a:off x="734059" y="2556335"/>
              <a:ext cx="5389880" cy="292926"/>
            </p:xfrm>
            <a:graphic>
              <a:graphicData uri="http://schemas.openxmlformats.org/drawingml/2006/table">
                <a:tbl>
                  <a:tblPr firstRow="1" firstCol="1" bandRow="1">
                    <a:tableStyleId>{2D5ABB26-0587-4C30-8999-92F81FD0307C}</a:tableStyleId>
                  </a:tblPr>
                  <a:tblGrid>
                    <a:gridCol w="356870">
                      <a:extLst>
                        <a:ext uri="{9D8B030D-6E8A-4147-A177-3AD203B41FA5}">
                          <a16:colId xmlns:a16="http://schemas.microsoft.com/office/drawing/2014/main" val="2163902593"/>
                        </a:ext>
                      </a:extLst>
                    </a:gridCol>
                    <a:gridCol w="4676775">
                      <a:extLst>
                        <a:ext uri="{9D8B030D-6E8A-4147-A177-3AD203B41FA5}">
                          <a16:colId xmlns:a16="http://schemas.microsoft.com/office/drawing/2014/main" val="1081340868"/>
                        </a:ext>
                      </a:extLst>
                    </a:gridCol>
                    <a:gridCol w="356235">
                      <a:extLst>
                        <a:ext uri="{9D8B030D-6E8A-4147-A177-3AD203B41FA5}">
                          <a16:colId xmlns:a16="http://schemas.microsoft.com/office/drawing/2014/main" val="1724422561"/>
                        </a:ext>
                      </a:extLst>
                    </a:gridCol>
                  </a:tblGrid>
                  <a:tr h="292926">
                    <a:tc>
                      <a:txBody>
                        <a:bodyPr/>
                        <a:lstStyle/>
                        <a:p>
                          <a:pPr algn="just">
                            <a:lnSpc>
                              <a:spcPct val="107000"/>
                            </a:lnSpc>
                            <a:spcAft>
                              <a:spcPts val="800"/>
                            </a:spcAft>
                          </a:pPr>
                          <a:r>
                            <a:rPr lang="pt-BR" sz="1200">
                              <a:effectLst/>
                            </a:rPr>
                            <a:t> </a:t>
                          </a:r>
                          <a:endParaRPr lang="pt-B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endParaRPr lang="pt-BR"/>
                        </a:p>
                      </a:txBody>
                      <a:tcPr marL="68580" marR="68580" marT="0" marB="0">
                        <a:blipFill>
                          <a:blip r:embed="rId4"/>
                          <a:stretch>
                            <a:fillRect l="-7682" t="-14286" r="-7552" b="-10204"/>
                          </a:stretch>
                        </a:blipFill>
                      </a:tcPr>
                    </a:tc>
                    <a:tc>
                      <a:txBody>
                        <a:bodyPr/>
                        <a:lstStyle/>
                        <a:p>
                          <a:pPr algn="r">
                            <a:lnSpc>
                              <a:spcPct val="107000"/>
                            </a:lnSpc>
                            <a:spcBef>
                              <a:spcPts val="600"/>
                            </a:spcBef>
                            <a:spcAft>
                              <a:spcPts val="800"/>
                            </a:spcAft>
                          </a:pPr>
                          <a:r>
                            <a:rPr lang="pt-BR" sz="1200" dirty="0">
                              <a:effectLst/>
                            </a:rPr>
                            <a:t>(3)</a:t>
                          </a:r>
                          <a:endParaRPr lang="pt-B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21244175"/>
                      </a:ext>
                    </a:extLst>
                  </a:tr>
                </a:tbl>
              </a:graphicData>
            </a:graphic>
          </p:graphicFrame>
        </mc:Fallback>
      </mc:AlternateContent>
      <p:sp>
        <p:nvSpPr>
          <p:cNvPr id="19" name="CaixaDeTexto 18">
            <a:extLst>
              <a:ext uri="{FF2B5EF4-FFF2-40B4-BE49-F238E27FC236}">
                <a16:creationId xmlns:a16="http://schemas.microsoft.com/office/drawing/2014/main" id="{EE56DCC7-CB41-15D8-2225-9F4D58E70BFC}"/>
              </a:ext>
            </a:extLst>
          </p:cNvPr>
          <p:cNvSpPr txBox="1"/>
          <p:nvPr/>
        </p:nvSpPr>
        <p:spPr>
          <a:xfrm>
            <a:off x="471486" y="4390643"/>
            <a:ext cx="5915025" cy="2174954"/>
          </a:xfrm>
          <a:prstGeom prst="rect">
            <a:avLst/>
          </a:prstGeom>
          <a:noFill/>
        </p:spPr>
        <p:txBody>
          <a:bodyPr wrap="square">
            <a:spAutoFit/>
          </a:bodyPr>
          <a:lstStyle/>
          <a:p>
            <a:pPr algn="just">
              <a:spcAft>
                <a:spcPts val="800"/>
              </a:spcAft>
            </a:pPr>
            <a:endParaRPr lang="en-US" sz="1700"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1700" b="1" dirty="0">
                <a:latin typeface="Calibri" panose="020F0502020204030204" pitchFamily="34" charset="0"/>
                <a:ea typeface="Calibri" panose="020F0502020204030204" pitchFamily="34" charset="0"/>
                <a:cs typeface="Calibri" panose="020F0502020204030204" pitchFamily="34" charset="0"/>
              </a:rPr>
              <a:t>2.3.</a:t>
            </a:r>
            <a:r>
              <a:rPr lang="en-US" sz="1700" b="1" dirty="0">
                <a:effectLst/>
                <a:latin typeface="Calibri" panose="020F0502020204030204" pitchFamily="34" charset="0"/>
                <a:ea typeface="Calibri" panose="020F0502020204030204" pitchFamily="34" charset="0"/>
                <a:cs typeface="Calibri" panose="020F0502020204030204" pitchFamily="34" charset="0"/>
              </a:rPr>
              <a:t> Differences in DD tasks regarding hypothetical and real delays and rewards</a:t>
            </a:r>
            <a:endParaRPr lang="en-US" sz="1700" b="1" dirty="0">
              <a:latin typeface="Calibri" panose="020F0502020204030204" pitchFamily="34" charset="0"/>
            </a:endParaRPr>
          </a:p>
          <a:p>
            <a:pPr algn="just"/>
            <a:r>
              <a:rPr lang="en-US" sz="1700" dirty="0">
                <a:latin typeface="Calibri" panose="020F0502020204030204" pitchFamily="34"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DD tasks involve two primary parameters: delay and reward. These parameters can be either hypothetical or real, as outlined in Table 2.</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pt-BR" sz="1700" dirty="0"/>
          </a:p>
        </p:txBody>
      </p:sp>
      <p:graphicFrame>
        <p:nvGraphicFramePr>
          <p:cNvPr id="3" name="Tabela 2">
            <a:extLst>
              <a:ext uri="{FF2B5EF4-FFF2-40B4-BE49-F238E27FC236}">
                <a16:creationId xmlns:a16="http://schemas.microsoft.com/office/drawing/2014/main" id="{25AD64E7-7E65-844B-C8F3-3002D0C1AC58}"/>
              </a:ext>
            </a:extLst>
          </p:cNvPr>
          <p:cNvGraphicFramePr>
            <a:graphicFrameLocks noGrp="1"/>
          </p:cNvGraphicFramePr>
          <p:nvPr>
            <p:extLst>
              <p:ext uri="{D42A27DB-BD31-4B8C-83A1-F6EECF244321}">
                <p14:modId xmlns:p14="http://schemas.microsoft.com/office/powerpoint/2010/main" val="3811008630"/>
              </p:ext>
            </p:extLst>
          </p:nvPr>
        </p:nvGraphicFramePr>
        <p:xfrm>
          <a:off x="471486" y="6519480"/>
          <a:ext cx="5847097" cy="2174953"/>
        </p:xfrm>
        <a:graphic>
          <a:graphicData uri="http://schemas.openxmlformats.org/drawingml/2006/table">
            <a:tbl>
              <a:tblPr firstRow="1" firstCol="1" bandRow="1">
                <a:tableStyleId>{2D5ABB26-0587-4C30-8999-92F81FD0307C}</a:tableStyleId>
              </a:tblPr>
              <a:tblGrid>
                <a:gridCol w="938754">
                  <a:extLst>
                    <a:ext uri="{9D8B030D-6E8A-4147-A177-3AD203B41FA5}">
                      <a16:colId xmlns:a16="http://schemas.microsoft.com/office/drawing/2014/main" val="2452364536"/>
                    </a:ext>
                  </a:extLst>
                </a:gridCol>
                <a:gridCol w="1225074">
                  <a:extLst>
                    <a:ext uri="{9D8B030D-6E8A-4147-A177-3AD203B41FA5}">
                      <a16:colId xmlns:a16="http://schemas.microsoft.com/office/drawing/2014/main" val="685574084"/>
                    </a:ext>
                  </a:extLst>
                </a:gridCol>
                <a:gridCol w="1235803">
                  <a:extLst>
                    <a:ext uri="{9D8B030D-6E8A-4147-A177-3AD203B41FA5}">
                      <a16:colId xmlns:a16="http://schemas.microsoft.com/office/drawing/2014/main" val="1900725357"/>
                    </a:ext>
                  </a:extLst>
                </a:gridCol>
                <a:gridCol w="1235132">
                  <a:extLst>
                    <a:ext uri="{9D8B030D-6E8A-4147-A177-3AD203B41FA5}">
                      <a16:colId xmlns:a16="http://schemas.microsoft.com/office/drawing/2014/main" val="4208387652"/>
                    </a:ext>
                  </a:extLst>
                </a:gridCol>
                <a:gridCol w="1212334">
                  <a:extLst>
                    <a:ext uri="{9D8B030D-6E8A-4147-A177-3AD203B41FA5}">
                      <a16:colId xmlns:a16="http://schemas.microsoft.com/office/drawing/2014/main" val="3071240245"/>
                    </a:ext>
                  </a:extLst>
                </a:gridCol>
              </a:tblGrid>
              <a:tr h="466874">
                <a:tc gridSpan="5">
                  <a:txBody>
                    <a:bodyPr/>
                    <a:lstStyle/>
                    <a:p>
                      <a:pPr algn="just">
                        <a:lnSpc>
                          <a:spcPct val="100000"/>
                        </a:lnSpc>
                        <a:spcBef>
                          <a:spcPts val="0"/>
                        </a:spcBef>
                        <a:spcAft>
                          <a:spcPts val="0"/>
                        </a:spcAft>
                      </a:pPr>
                      <a:r>
                        <a:rPr lang="en-US" sz="1100" b="1" dirty="0">
                          <a:effectLst/>
                        </a:rPr>
                        <a:t>Table 2.</a:t>
                      </a:r>
                      <a:r>
                        <a:rPr lang="en-US" sz="1100" dirty="0">
                          <a:effectLst/>
                        </a:rPr>
                        <a:t> Possible combinations between the parameters (delay and reward) regarding the condition (hypothetical and/or real) with which they are presented in each delay discounting task.</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49132929"/>
                  </a:ext>
                </a:extLst>
              </a:tr>
              <a:tr h="186074">
                <a:tc>
                  <a:txBody>
                    <a:bodyPr/>
                    <a:lstStyle/>
                    <a:p>
                      <a:pPr algn="just">
                        <a:lnSpc>
                          <a:spcPct val="107000"/>
                        </a:lnSpc>
                        <a:spcBef>
                          <a:spcPts val="600"/>
                        </a:spcBef>
                        <a:spcAft>
                          <a:spcPts val="600"/>
                        </a:spcAft>
                      </a:pPr>
                      <a:r>
                        <a:rPr lang="en-US" sz="1100">
                          <a:effectLst/>
                        </a:rPr>
                        <a:t> </a:t>
                      </a:r>
                      <a:endParaRPr lang="pt-BR" sz="110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gridSpan="4">
                  <a:txBody>
                    <a:bodyPr/>
                    <a:lstStyle/>
                    <a:p>
                      <a:pPr algn="ctr">
                        <a:lnSpc>
                          <a:spcPct val="107000"/>
                        </a:lnSpc>
                        <a:spcBef>
                          <a:spcPts val="600"/>
                        </a:spcBef>
                        <a:spcAft>
                          <a:spcPts val="600"/>
                        </a:spcAft>
                      </a:pPr>
                      <a:r>
                        <a:rPr lang="en-US" sz="1100" dirty="0">
                          <a:effectLst/>
                        </a:rPr>
                        <a:t>Tasks</a:t>
                      </a:r>
                      <a:endParaRPr lang="pt-BR" sz="11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831531831"/>
                  </a:ext>
                </a:extLst>
              </a:tr>
              <a:tr h="678135">
                <a:tc>
                  <a:txBody>
                    <a:bodyPr/>
                    <a:lstStyle/>
                    <a:p>
                      <a:pPr algn="just">
                        <a:lnSpc>
                          <a:spcPct val="100000"/>
                        </a:lnSpc>
                        <a:spcBef>
                          <a:spcPts val="0"/>
                        </a:spcBef>
                        <a:spcAft>
                          <a:spcPts val="0"/>
                        </a:spcAft>
                      </a:pPr>
                      <a:r>
                        <a:rPr lang="en-US" sz="1000" dirty="0">
                          <a:effectLst/>
                        </a:rPr>
                        <a:t>Parameters</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1000" dirty="0">
                          <a:effectLst/>
                        </a:rPr>
                        <a:t>Hypothetical</a:t>
                      </a:r>
                      <a:r>
                        <a:rPr lang="en-US" sz="1000" baseline="30000" dirty="0">
                          <a:effectLst/>
                        </a:rPr>
                        <a:t>1</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1000">
                          <a:effectLst/>
                        </a:rPr>
                        <a:t>Real-time</a:t>
                      </a:r>
                      <a:r>
                        <a:rPr lang="en-US" sz="1000" baseline="30000">
                          <a:effectLst/>
                        </a:rPr>
                        <a:t>2</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1000">
                          <a:effectLst/>
                        </a:rPr>
                        <a:t>Real-reward</a:t>
                      </a:r>
                      <a:r>
                        <a:rPr lang="en-US" sz="1000" baseline="30000">
                          <a:effectLst/>
                        </a:rPr>
                        <a:t>3</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l">
                        <a:lnSpc>
                          <a:spcPct val="100000"/>
                        </a:lnSpc>
                        <a:spcBef>
                          <a:spcPts val="0"/>
                        </a:spcBef>
                        <a:spcAft>
                          <a:spcPts val="0"/>
                        </a:spcAft>
                      </a:pPr>
                      <a:r>
                        <a:rPr lang="en-US" sz="1000" dirty="0">
                          <a:effectLst/>
                        </a:rPr>
                        <a:t>Hypothetical with temporal expectation</a:t>
                      </a:r>
                      <a:r>
                        <a:rPr lang="en-US" sz="1000" baseline="30000" dirty="0">
                          <a:effectLst/>
                        </a:rPr>
                        <a:t>4</a:t>
                      </a:r>
                    </a:p>
                    <a:p>
                      <a:pPr algn="just">
                        <a:lnSpc>
                          <a:spcPct val="100000"/>
                        </a:lnSpc>
                        <a:spcBef>
                          <a:spcPts val="0"/>
                        </a:spcBef>
                        <a:spcAft>
                          <a:spcPts val="0"/>
                        </a:spcAft>
                      </a:pPr>
                      <a:endParaRPr lang="pt-BR"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60890028"/>
                  </a:ext>
                </a:extLst>
              </a:tr>
              <a:tr h="347337">
                <a:tc>
                  <a:txBody>
                    <a:bodyPr/>
                    <a:lstStyle/>
                    <a:p>
                      <a:pPr algn="just">
                        <a:lnSpc>
                          <a:spcPct val="100000"/>
                        </a:lnSpc>
                        <a:spcBef>
                          <a:spcPts val="0"/>
                        </a:spcBef>
                        <a:spcAft>
                          <a:spcPts val="0"/>
                        </a:spcAft>
                      </a:pPr>
                      <a:r>
                        <a:rPr lang="en-US" sz="1000">
                          <a:effectLst/>
                        </a:rPr>
                        <a:t>Delay</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1000" dirty="0">
                          <a:effectLst/>
                        </a:rPr>
                        <a:t>Only imagined</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1000" dirty="0">
                          <a:effectLst/>
                        </a:rPr>
                        <a:t>Experienced</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GB" sz="1000">
                          <a:effectLst/>
                        </a:rPr>
                        <a:t>Only imagined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Bef>
                          <a:spcPts val="0"/>
                        </a:spcBef>
                        <a:spcAft>
                          <a:spcPts val="0"/>
                        </a:spcAft>
                      </a:pPr>
                      <a:r>
                        <a:rPr lang="en-US" sz="1000" dirty="0">
                          <a:effectLst/>
                        </a:rPr>
                        <a:t>Experienced</a:t>
                      </a:r>
                    </a:p>
                    <a:p>
                      <a:pPr algn="just">
                        <a:lnSpc>
                          <a:spcPct val="100000"/>
                        </a:lnSpc>
                        <a:spcBef>
                          <a:spcPts val="0"/>
                        </a:spcBef>
                        <a:spcAft>
                          <a:spcPts val="0"/>
                        </a:spcAft>
                      </a:pPr>
                      <a:endParaRPr lang="pt-BR"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23274038"/>
                  </a:ext>
                </a:extLst>
              </a:tr>
              <a:tr h="344297">
                <a:tc>
                  <a:txBody>
                    <a:bodyPr/>
                    <a:lstStyle/>
                    <a:p>
                      <a:pPr algn="just">
                        <a:lnSpc>
                          <a:spcPct val="100000"/>
                        </a:lnSpc>
                        <a:spcBef>
                          <a:spcPts val="0"/>
                        </a:spcBef>
                        <a:spcAft>
                          <a:spcPts val="0"/>
                        </a:spcAft>
                      </a:pPr>
                      <a:r>
                        <a:rPr lang="en-US" sz="1000">
                          <a:effectLst/>
                        </a:rPr>
                        <a:t>Reward</a:t>
                      </a:r>
                      <a:endParaRPr lang="pt-BR" sz="110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0000"/>
                        </a:lnSpc>
                        <a:spcBef>
                          <a:spcPts val="0"/>
                        </a:spcBef>
                        <a:spcAft>
                          <a:spcPts val="0"/>
                        </a:spcAft>
                      </a:pPr>
                      <a:r>
                        <a:rPr lang="en-US" sz="1000" dirty="0">
                          <a:effectLst/>
                        </a:rPr>
                        <a:t>Not delivered </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0000"/>
                        </a:lnSpc>
                        <a:spcBef>
                          <a:spcPts val="0"/>
                        </a:spcBef>
                        <a:spcAft>
                          <a:spcPts val="0"/>
                        </a:spcAft>
                      </a:pPr>
                      <a:r>
                        <a:rPr lang="en-US" sz="1000" dirty="0">
                          <a:effectLst/>
                        </a:rPr>
                        <a:t>Delivered</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pPr>
                      <a:r>
                        <a:rPr lang="en-US" sz="1000" dirty="0">
                          <a:effectLst/>
                        </a:rPr>
                        <a:t>Delivered based on probabilities</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0000"/>
                        </a:lnSpc>
                        <a:spcBef>
                          <a:spcPts val="0"/>
                        </a:spcBef>
                        <a:spcAft>
                          <a:spcPts val="0"/>
                        </a:spcAft>
                      </a:pPr>
                      <a:r>
                        <a:rPr lang="en-US" sz="1000" dirty="0">
                          <a:effectLst/>
                        </a:rPr>
                        <a:t>Not delivered</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1750945"/>
                  </a:ext>
                </a:extLst>
              </a:tr>
              <a:tr h="152236">
                <a:tc gridSpan="5">
                  <a:txBody>
                    <a:bodyPr/>
                    <a:lstStyle/>
                    <a:p>
                      <a:pPr algn="just">
                        <a:lnSpc>
                          <a:spcPct val="107000"/>
                        </a:lnSpc>
                        <a:spcBef>
                          <a:spcPts val="600"/>
                        </a:spcBef>
                        <a:spcAft>
                          <a:spcPts val="600"/>
                        </a:spcAft>
                      </a:pPr>
                      <a:r>
                        <a:rPr lang="en-US" sz="900" dirty="0">
                          <a:effectLst/>
                        </a:rPr>
                        <a:t>Note. </a:t>
                      </a:r>
                      <a:r>
                        <a:rPr lang="en-US" sz="900" baseline="30000" dirty="0">
                          <a:effectLst/>
                        </a:rPr>
                        <a:t>1-3</a:t>
                      </a:r>
                      <a:r>
                        <a:rPr lang="en-US" sz="900" dirty="0">
                          <a:effectLst/>
                        </a:rPr>
                        <a:t>Task names as referred by Reynolds (2006); </a:t>
                      </a:r>
                      <a:r>
                        <a:rPr lang="en-US" sz="900" baseline="30000" dirty="0">
                          <a:effectLst/>
                        </a:rPr>
                        <a:t>4</a:t>
                      </a:r>
                      <a:r>
                        <a:rPr lang="en-US" sz="900" dirty="0">
                          <a:effectLst/>
                        </a:rPr>
                        <a:t>Task name as referred by Utsumi et al. (2016).</a:t>
                      </a:r>
                      <a:endParaRPr lang="pt-BR" sz="11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93242013"/>
                  </a:ext>
                </a:extLst>
              </a:tr>
            </a:tbl>
          </a:graphicData>
        </a:graphic>
      </p:graphicFrame>
    </p:spTree>
    <p:extLst>
      <p:ext uri="{BB962C8B-B14F-4D97-AF65-F5344CB8AC3E}">
        <p14:creationId xmlns:p14="http://schemas.microsoft.com/office/powerpoint/2010/main" val="247199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89E842E5-A615-A03B-24AF-EC91B73B1F97}"/>
              </a:ext>
            </a:extLst>
          </p:cNvPr>
          <p:cNvSpPr txBox="1"/>
          <p:nvPr/>
        </p:nvSpPr>
        <p:spPr>
          <a:xfrm>
            <a:off x="471487" y="780698"/>
            <a:ext cx="5915025" cy="4986237"/>
          </a:xfrm>
          <a:prstGeom prst="rect">
            <a:avLst/>
          </a:prstGeom>
          <a:noFill/>
        </p:spPr>
        <p:txBody>
          <a:bodyPr wrap="square">
            <a:spAutoFit/>
          </a:bodyPr>
          <a:lstStyle/>
          <a:p>
            <a:pPr algn="just">
              <a:lnSpc>
                <a:spcPct val="107000"/>
              </a:lnSpc>
              <a:spcAft>
                <a:spcPts val="800"/>
              </a:spcAft>
            </a:pPr>
            <a:r>
              <a:rPr lang="en-US" sz="1700" dirty="0">
                <a:effectLst/>
                <a:latin typeface="Calibri" panose="020F0502020204030204" pitchFamily="34" charset="0"/>
                <a:ea typeface="Calibri" panose="020F0502020204030204" pitchFamily="34" charset="0"/>
                <a:cs typeface="Calibri" panose="020F0502020204030204" pitchFamily="34" charset="0"/>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According to Reynolds (2006), there are three common combinations of parameters in DD research:</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1) Hypothetical delays/rewards (referred to as a hypothetical task), where delays are imagined, real rewards are not delivered, and only points are gained.</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2) Real delays/rewards (real-time task), where delays are experienced, and real rewards are provided (e.g., money).</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3) Hypothetical delays/real rewards (real-reward task), where delays are hypothetical, and all rewards chosen during the task, except one, are randomly selected and delivered, similar to a lottery system. This assumes that the potential gain of one reward guides test-takers to choose as if all rewards were real.</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700" dirty="0">
                <a:effectLst/>
                <a:latin typeface="Calibri" panose="020F0502020204030204" pitchFamily="34" charset="0"/>
                <a:ea typeface="Calibri" panose="020F0502020204030204" pitchFamily="34" charset="0"/>
                <a:cs typeface="Times New Roman" panose="02020603050405020304" pitchFamily="18" charset="0"/>
              </a:rPr>
              <a:t>	Additionally, there is a fourth combination: Real delays/hypothetical rewards (hypothetical with temporal expectation task), discussed in Chapter 4, Section </a:t>
            </a:r>
            <a:r>
              <a:rPr lang="en-US" sz="1700" dirty="0">
                <a:effectLst/>
                <a:latin typeface="Calibri" panose="020F0502020204030204" pitchFamily="34" charset="0"/>
                <a:ea typeface="Calibri" panose="020F0502020204030204" pitchFamily="34" charset="0"/>
                <a:cs typeface="Calibri" panose="020F0502020204030204" pitchFamily="34" charset="0"/>
                <a:hlinkClick r:id="rId5" action="ppaction://hlinksldjump"/>
              </a:rPr>
              <a:t>4.3. Patience Game</a:t>
            </a:r>
            <a:r>
              <a:rPr lang="en-US" sz="1700" dirty="0">
                <a:effectLst/>
                <a:latin typeface="Calibri" panose="020F0502020204030204" pitchFamily="34" charset="0"/>
                <a:ea typeface="Calibri" panose="020F0502020204030204" pitchFamily="34" charset="0"/>
                <a:cs typeface="Calibri" panose="020F0502020204030204" pitchFamily="34" charset="0"/>
              </a:rPr>
              <a:t>. 	</a:t>
            </a:r>
          </a:p>
        </p:txBody>
      </p:sp>
      <p:sp>
        <p:nvSpPr>
          <p:cNvPr id="10" name="CaixaDeTexto 9">
            <a:extLst>
              <a:ext uri="{FF2B5EF4-FFF2-40B4-BE49-F238E27FC236}">
                <a16:creationId xmlns:a16="http://schemas.microsoft.com/office/drawing/2014/main" id="{CF1EE4F6-89A8-FD7B-C848-722EBA1CAA0B}"/>
              </a:ext>
            </a:extLst>
          </p:cNvPr>
          <p:cNvSpPr txBox="1"/>
          <p:nvPr/>
        </p:nvSpPr>
        <p:spPr>
          <a:xfrm>
            <a:off x="6318584" y="147592"/>
            <a:ext cx="418704" cy="369332"/>
          </a:xfrm>
          <a:prstGeom prst="rect">
            <a:avLst/>
          </a:prstGeom>
          <a:noFill/>
        </p:spPr>
        <p:txBody>
          <a:bodyPr wrap="none" rtlCol="0">
            <a:spAutoFit/>
          </a:bodyPr>
          <a:lstStyle/>
          <a:p>
            <a:r>
              <a:rPr lang="pt-BR" dirty="0"/>
              <a:t>09</a:t>
            </a:r>
          </a:p>
        </p:txBody>
      </p:sp>
      <p:sp>
        <p:nvSpPr>
          <p:cNvPr id="7" name="CaixaDeTexto 6">
            <a:extLst>
              <a:ext uri="{FF2B5EF4-FFF2-40B4-BE49-F238E27FC236}">
                <a16:creationId xmlns:a16="http://schemas.microsoft.com/office/drawing/2014/main" id="{3A01D817-259F-AF79-C52F-2C165778B0AC}"/>
              </a:ext>
            </a:extLst>
          </p:cNvPr>
          <p:cNvSpPr txBox="1"/>
          <p:nvPr/>
        </p:nvSpPr>
        <p:spPr>
          <a:xfrm>
            <a:off x="471486" y="5832094"/>
            <a:ext cx="5847097" cy="615553"/>
          </a:xfrm>
          <a:prstGeom prst="rect">
            <a:avLst/>
          </a:prstGeom>
          <a:noFill/>
        </p:spPr>
        <p:txBody>
          <a:bodyPr wrap="square">
            <a:spAutoFit/>
          </a:bodyPr>
          <a:lstStyle/>
          <a:p>
            <a:pPr algn="just">
              <a:spcAft>
                <a:spcPts val="800"/>
              </a:spcAft>
            </a:pPr>
            <a:r>
              <a:rPr lang="en-US" sz="1700" b="1" dirty="0">
                <a:latin typeface="Calibri" panose="020F0502020204030204" pitchFamily="34" charset="0"/>
                <a:ea typeface="Calibri" panose="020F0502020204030204" pitchFamily="34" charset="0"/>
                <a:cs typeface="Calibri" panose="020F0502020204030204" pitchFamily="34" charset="0"/>
              </a:rPr>
              <a:t>2.4.</a:t>
            </a:r>
            <a:r>
              <a:rPr lang="en-US" sz="1700" b="1" dirty="0">
                <a:effectLst/>
                <a:latin typeface="Calibri" panose="020F0502020204030204" pitchFamily="34" charset="0"/>
                <a:ea typeface="Calibri" panose="020F0502020204030204" pitchFamily="34" charset="0"/>
                <a:cs typeface="Calibri" panose="020F0502020204030204" pitchFamily="34" charset="0"/>
              </a:rPr>
              <a:t> Differences in DD tasks regarding length of delays and type/magnitude of rewards</a:t>
            </a:r>
            <a:endParaRPr lang="pt-BR" sz="1700" dirty="0">
              <a:effectLst/>
              <a:latin typeface="Calibri" panose="020F0502020204030204" pitchFamily="34" charset="0"/>
              <a:ea typeface="Calibri" panose="020F0502020204030204" pitchFamily="34" charset="0"/>
            </a:endParaRPr>
          </a:p>
        </p:txBody>
      </p:sp>
      <p:sp>
        <p:nvSpPr>
          <p:cNvPr id="9" name="CaixaDeTexto 8">
            <a:extLst>
              <a:ext uri="{FF2B5EF4-FFF2-40B4-BE49-F238E27FC236}">
                <a16:creationId xmlns:a16="http://schemas.microsoft.com/office/drawing/2014/main" id="{9A013661-935B-84ED-01F4-79CC50D3E28D}"/>
              </a:ext>
            </a:extLst>
          </p:cNvPr>
          <p:cNvSpPr txBox="1"/>
          <p:nvPr/>
        </p:nvSpPr>
        <p:spPr>
          <a:xfrm>
            <a:off x="471486" y="6466842"/>
            <a:ext cx="5915024" cy="2757678"/>
          </a:xfrm>
          <a:prstGeom prst="rect">
            <a:avLst/>
          </a:prstGeom>
          <a:noFill/>
        </p:spPr>
        <p:txBody>
          <a:bodyPr wrap="square">
            <a:spAutoFit/>
          </a:bodyPr>
          <a:lstStyle/>
          <a:p>
            <a:pPr algn="just">
              <a:spcBef>
                <a:spcPts val="600"/>
              </a:spcBef>
            </a:pPr>
            <a:r>
              <a:rPr lang="en-US" sz="1680" dirty="0">
                <a:effectLst/>
                <a:latin typeface="Calibri" panose="020F0502020204030204" pitchFamily="34" charset="0"/>
                <a:ea typeface="Calibri" panose="020F0502020204030204" pitchFamily="34" charset="0"/>
              </a:rPr>
              <a:t>	Aside from involving hypothetical and real delays and rewards, DD tasks can also differ in terms of the timeframes used to measure delays and types or amounts of rewards. </a:t>
            </a:r>
          </a:p>
          <a:p>
            <a:pPr algn="just">
              <a:spcBef>
                <a:spcPts val="600"/>
              </a:spcBef>
            </a:pPr>
            <a:r>
              <a:rPr lang="en-US" sz="1680" kern="100" dirty="0">
                <a:effectLst/>
                <a:latin typeface="Calibri" panose="020F0502020204030204" pitchFamily="34" charset="0"/>
                <a:ea typeface="Calibri" panose="020F0502020204030204" pitchFamily="34" charset="0"/>
                <a:cs typeface="Times New Roman" panose="02020603050405020304" pitchFamily="18" charset="0"/>
              </a:rPr>
              <a:t>	Frequently, hypothetical and real-reward tasks involve longer</a:t>
            </a:r>
            <a:r>
              <a:rPr lang="en-US" sz="1680"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t>
            </a:r>
            <a:r>
              <a:rPr lang="en-US" sz="1680" kern="100" dirty="0">
                <a:effectLst/>
                <a:latin typeface="Calibri" panose="020F0502020204030204" pitchFamily="34" charset="0"/>
                <a:ea typeface="Calibri" panose="020F0502020204030204" pitchFamily="34" charset="0"/>
                <a:cs typeface="Times New Roman" panose="02020603050405020304" pitchFamily="18" charset="0"/>
              </a:rPr>
              <a:t> delays  (days,  weeks, and  years)  and  higher rewards, sometimes reaching hundreds of dollars. On the contrary, real-time tasks typically involve shorter delays, ranging from seconds to a few minutes, and offer smaller rewards, often limited to a few US dollars or other items of relatively low financial value (see Reynolds,  2006; </a:t>
            </a:r>
            <a:r>
              <a:rPr lang="en-US" sz="12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US" sz="1680" kern="100" dirty="0">
                <a:effectLst/>
                <a:latin typeface="Calibri" panose="020F0502020204030204" pitchFamily="34" charset="0"/>
                <a:ea typeface="Calibri" panose="020F0502020204030204" pitchFamily="34" charset="0"/>
                <a:cs typeface="Times New Roman" panose="02020603050405020304" pitchFamily="18" charset="0"/>
              </a:rPr>
              <a:t> Jackson  &amp;  MacKillop,  2016).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This   distinction </a:t>
            </a:r>
            <a:endParaRPr lang="pt-BR" sz="1700" dirty="0"/>
          </a:p>
        </p:txBody>
      </p:sp>
    </p:spTree>
    <p:extLst>
      <p:ext uri="{BB962C8B-B14F-4D97-AF65-F5344CB8AC3E}">
        <p14:creationId xmlns:p14="http://schemas.microsoft.com/office/powerpoint/2010/main" val="827322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0" name="CaixaDeTexto 9">
            <a:extLst>
              <a:ext uri="{FF2B5EF4-FFF2-40B4-BE49-F238E27FC236}">
                <a16:creationId xmlns:a16="http://schemas.microsoft.com/office/drawing/2014/main" id="{134E3E57-0CE1-323F-0A22-472E72C189D7}"/>
              </a:ext>
            </a:extLst>
          </p:cNvPr>
          <p:cNvSpPr txBox="1"/>
          <p:nvPr/>
        </p:nvSpPr>
        <p:spPr>
          <a:xfrm>
            <a:off x="471487" y="812047"/>
            <a:ext cx="5915025" cy="8380179"/>
          </a:xfrm>
          <a:prstGeom prst="rect">
            <a:avLst/>
          </a:prstGeom>
          <a:noFill/>
        </p:spPr>
        <p:txBody>
          <a:bodyPr wrap="square">
            <a:spAutoFit/>
          </a:bodyPr>
          <a:lstStyle/>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arises due to the challenges of conducting real experiments with large groups of participants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Matusiewicz</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et al., 2013; Robertson &amp; Rasmussen, 2018).</a:t>
            </a:r>
          </a:p>
          <a:p>
            <a:pPr algn="just">
              <a:lnSpc>
                <a:spcPct val="107000"/>
              </a:lnSpc>
              <a:spcBef>
                <a:spcPts val="600"/>
              </a:spcBef>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Regarding the types of rewards, traditional DD tasks often involve monetary gains because money is a lasting and easily measurable commodity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Glimcher</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et al., 2009). Nonetheless, other durable items, like objects, have also been utilized and demonstrate discounting patterns akin to those observed with cash rewards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Demurie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et al., 2013). In contrast, consumable rewards such as food and cigarettes tend to demonstrate a more pronounced discounting pattern compared to money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Staubitz</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et al., 2018), making them more suitable for specific populations like individuals with eating disorders or smokers.</a:t>
            </a:r>
          </a:p>
          <a:p>
            <a:pPr algn="just">
              <a:lnSpc>
                <a:spcPct val="107000"/>
              </a:lnSpc>
            </a:pP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600"/>
              </a:spcBef>
              <a:spcAft>
                <a:spcPts val="800"/>
              </a:spcAft>
            </a:pPr>
            <a:r>
              <a:rPr lang="en-US" sz="1700" b="1" dirty="0">
                <a:latin typeface="Calibri" panose="020F0502020204030204" pitchFamily="34" charset="0"/>
                <a:ea typeface="Calibri" panose="020F0502020204030204" pitchFamily="34" charset="0"/>
                <a:cs typeface="Calibri" panose="020F0502020204030204" pitchFamily="34" charset="0"/>
              </a:rPr>
              <a:t>2.5. Tasks Comparisons</a:t>
            </a:r>
          </a:p>
          <a:p>
            <a:pPr algn="just">
              <a:lnSpc>
                <a:spcPct val="107000"/>
              </a:lnSpc>
              <a:spcAft>
                <a:spcPts val="80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	</a:t>
            </a:r>
            <a:r>
              <a:rPr lang="en-US" sz="1700" dirty="0">
                <a:effectLst/>
                <a:latin typeface="Calibri" panose="020F0502020204030204" pitchFamily="34" charset="0"/>
                <a:ea typeface="Calibri" panose="020F0502020204030204" pitchFamily="34" charset="0"/>
                <a:cs typeface="Calibri" panose="020F0502020204030204" pitchFamily="34" charset="0"/>
              </a:rPr>
              <a:t> Studies aiming to directly assess the association between DD tasks often overlook one or more of the factors mentioned above. These variations introduce additional sources of variability in research, making it challenging to make consistent comparisons between DD tasks or identify the specific cognitive abilities involved in the decision-making (Ernst, 2014).</a:t>
            </a:r>
          </a:p>
          <a:p>
            <a:pPr algn="just">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For example, two influential studies have indicated task equivalence between hypothetical and real-reward conditions in adults. They utilized identical delays of up to six months and rewards of up to US$ 10 per trial for both tasks (Johnson &amp; Bickel, 2002; Madden et al., 2004). However, it is crucial to acknowledge that probabilistic procedures deviate from the dynamics  of  DD  and   </a:t>
            </a:r>
            <a:r>
              <a:rPr lang="en-US" sz="17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may  not   accurately  represent  behavior </a:t>
            </a:r>
            <a:endParaRPr lang="pt-BR" sz="1700" dirty="0"/>
          </a:p>
        </p:txBody>
      </p:sp>
      <p:sp>
        <p:nvSpPr>
          <p:cNvPr id="3" name="CaixaDeTexto 2">
            <a:extLst>
              <a:ext uri="{FF2B5EF4-FFF2-40B4-BE49-F238E27FC236}">
                <a16:creationId xmlns:a16="http://schemas.microsoft.com/office/drawing/2014/main" id="{DE57283B-6723-1701-49C3-D5990EC91FED}"/>
              </a:ext>
            </a:extLst>
          </p:cNvPr>
          <p:cNvSpPr txBox="1"/>
          <p:nvPr/>
        </p:nvSpPr>
        <p:spPr>
          <a:xfrm>
            <a:off x="6318584" y="147592"/>
            <a:ext cx="418704" cy="369332"/>
          </a:xfrm>
          <a:prstGeom prst="rect">
            <a:avLst/>
          </a:prstGeom>
          <a:noFill/>
        </p:spPr>
        <p:txBody>
          <a:bodyPr wrap="none" rtlCol="0">
            <a:spAutoFit/>
          </a:bodyPr>
          <a:lstStyle/>
          <a:p>
            <a:r>
              <a:rPr lang="pt-BR" dirty="0"/>
              <a:t>10</a:t>
            </a:r>
          </a:p>
        </p:txBody>
      </p:sp>
    </p:spTree>
    <p:extLst>
      <p:ext uri="{BB962C8B-B14F-4D97-AF65-F5344CB8AC3E}">
        <p14:creationId xmlns:p14="http://schemas.microsoft.com/office/powerpoint/2010/main" val="1848304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206901BE-F464-7128-DD30-75A25D7F4B25}"/>
              </a:ext>
            </a:extLst>
          </p:cNvPr>
          <p:cNvSpPr txBox="1"/>
          <p:nvPr/>
        </p:nvSpPr>
        <p:spPr>
          <a:xfrm>
            <a:off x="471487" y="888938"/>
            <a:ext cx="5915025" cy="8530669"/>
          </a:xfrm>
          <a:prstGeom prst="rect">
            <a:avLst/>
          </a:prstGeom>
          <a:noFill/>
        </p:spPr>
        <p:txBody>
          <a:bodyPr wrap="square">
            <a:spAutoFit/>
          </a:bodyPr>
          <a:lstStyle/>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in scenarios where real gains are unaffected by luck or the risk of loss (Green et al., 1999; Kahneman, 2012).</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Therefore, </a:t>
            </a: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it is not feasible to confidently claim, based on these studies, that performance in a real-reward task corresponds to that in a hypothetical task or aligns with a real-time task where delays are experienced, and rewards are genuinely received, regardless of probabilities.</a:t>
            </a: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Research comparing performance in hypothetical and real-time tasks is limited and has produced conflicting outcomes. These disparities may be attributed to various factors, including the age range of participants, sample size, the number of task trials, participants' health conditions, and the methodology employed for discount rate computation. For instance,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Scheres</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et al. (2010a) observed similar performance in healthy 18-19-year-olds when comparing hypothetical and real-time tasks, each involving 40 trials with precisely matched delays (up to 60 seconds) and rewards (maximum of US$ 0.10 per trial) while employing the AUC as the DD index. However, within the same study, performance diverged when examining a version of the hypothetical task featuring larger rewards (e.g., US$100) and extended delays (e.g., 120 months) in contrast to hypothetical and real-time tasks with smaller values and shorter delays. This suggests that the nature of hypothetical and real-time tasks can vary depending on the magnitude of the parameters involved.</a:t>
            </a: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730" kern="100" dirty="0">
                <a:effectLst/>
                <a:latin typeface="Calibri" panose="020F0502020204030204" pitchFamily="34" charset="0"/>
                <a:ea typeface="Calibri" panose="020F0502020204030204" pitchFamily="34" charset="0"/>
                <a:cs typeface="Times New Roman" panose="02020603050405020304" pitchFamily="18" charset="0"/>
              </a:rPr>
              <a:t>On the other hand, Miller (2019) did not observe equivalence between hypothetical and real-time tasks, despite using the same short delays and small rewards for both tasks. However,  his   study   involved   only   five  trials  to  assess  nine</a:t>
            </a:r>
            <a:endParaRPr lang="pt-BR" sz="1730" dirty="0">
              <a:effectLst/>
              <a:latin typeface="Calibri" panose="020F0502020204030204" pitchFamily="34" charset="0"/>
              <a:ea typeface="Calibri" panose="020F0502020204030204" pitchFamily="34" charset="0"/>
            </a:endParaRPr>
          </a:p>
        </p:txBody>
      </p:sp>
      <p:sp>
        <p:nvSpPr>
          <p:cNvPr id="3" name="CaixaDeTexto 2">
            <a:extLst>
              <a:ext uri="{FF2B5EF4-FFF2-40B4-BE49-F238E27FC236}">
                <a16:creationId xmlns:a16="http://schemas.microsoft.com/office/drawing/2014/main" id="{9444DA1F-61AB-6577-C89A-B9DC62822E72}"/>
              </a:ext>
            </a:extLst>
          </p:cNvPr>
          <p:cNvSpPr txBox="1"/>
          <p:nvPr/>
        </p:nvSpPr>
        <p:spPr>
          <a:xfrm>
            <a:off x="6318584" y="147592"/>
            <a:ext cx="418704" cy="369332"/>
          </a:xfrm>
          <a:prstGeom prst="rect">
            <a:avLst/>
          </a:prstGeom>
          <a:noFill/>
        </p:spPr>
        <p:txBody>
          <a:bodyPr wrap="none" rtlCol="0">
            <a:spAutoFit/>
          </a:bodyPr>
          <a:lstStyle/>
          <a:p>
            <a:r>
              <a:rPr lang="pt-BR" dirty="0"/>
              <a:t>11</a:t>
            </a:r>
          </a:p>
        </p:txBody>
      </p:sp>
    </p:spTree>
    <p:extLst>
      <p:ext uri="{BB962C8B-B14F-4D97-AF65-F5344CB8AC3E}">
        <p14:creationId xmlns:p14="http://schemas.microsoft.com/office/powerpoint/2010/main" val="108996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206901BE-F464-7128-DD30-75A25D7F4B25}"/>
              </a:ext>
            </a:extLst>
          </p:cNvPr>
          <p:cNvSpPr txBox="1"/>
          <p:nvPr/>
        </p:nvSpPr>
        <p:spPr>
          <a:xfrm>
            <a:off x="471487" y="732824"/>
            <a:ext cx="5915025" cy="6046655"/>
          </a:xfrm>
          <a:prstGeom prst="rect">
            <a:avLst/>
          </a:prstGeom>
          <a:noFill/>
        </p:spPr>
        <p:txBody>
          <a:bodyPr wrap="square">
            <a:spAutoFit/>
          </a:bodyPr>
          <a:lstStyle/>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children aged 7 to 10 years with impulsive characteristics, using the parameter </a:t>
            </a:r>
            <a:r>
              <a:rPr lang="en-US" sz="1700" i="1" kern="100" dirty="0">
                <a:effectLst/>
                <a:latin typeface="Calibri" panose="020F0502020204030204" pitchFamily="34" charset="0"/>
                <a:ea typeface="Calibri" panose="020F0502020204030204" pitchFamily="34" charset="0"/>
                <a:cs typeface="Times New Roman" panose="02020603050405020304" pitchFamily="18" charset="0"/>
              </a:rPr>
              <a:t>k</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as a measure of discount.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Lagorio</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and Madden (2005) found AUC equivalence between similar but not identical hypothetical and real-time tasks, featuring longer delays and larger rewards (exchangeable for food or drink) in only six healthy participants aged between 19 and 20 years. Moreover, the number of trials was not predetermined. Lastly, Lane et al. (2003) discovered differences in the performance of healthy participants aged between 19 and 37 years in hypothetical and real-time conditions that did not align in terms of scales used to measure delays and rewards, using the parameter </a:t>
            </a:r>
            <a:r>
              <a:rPr lang="en-US" sz="1700" i="1" kern="100" dirty="0">
                <a:effectLst/>
                <a:latin typeface="Calibri" panose="020F0502020204030204" pitchFamily="34" charset="0"/>
                <a:ea typeface="Calibri" panose="020F0502020204030204" pitchFamily="34" charset="0"/>
                <a:cs typeface="Times New Roman" panose="02020603050405020304" pitchFamily="18" charset="0"/>
              </a:rPr>
              <a:t>k</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Hence, in healthy adults, there is controversy regarding the comparability of performance in hypothetical and real DD tasks, and there is a scarcity of studies comparing hypothetical and real-time tasks where delay lengths and reward magnitudes were matched. Even more limited is our knowledge about the performance of typical adolescents in these tasks.</a:t>
            </a:r>
            <a:endParaRPr lang="pt-BR" sz="1700" b="1"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endParaRPr lang="en-US" sz="1700" b="1" dirty="0">
              <a:effectLst/>
              <a:latin typeface="Calibri" panose="020F0502020204030204" pitchFamily="34" charset="0"/>
              <a:ea typeface="Calibri" panose="020F0502020204030204" pitchFamily="34" charset="0"/>
              <a:cs typeface="Calibri" panose="020F0502020204030204" pitchFamily="34" charset="0"/>
            </a:endParaRPr>
          </a:p>
          <a:p>
            <a:pPr indent="449580" algn="just">
              <a:spcAft>
                <a:spcPts val="800"/>
              </a:spcAft>
            </a:pPr>
            <a:endParaRPr lang="en-GB" sz="1700" dirty="0">
              <a:effectLst/>
              <a:latin typeface="Calibri" panose="020F0502020204030204" pitchFamily="34" charset="0"/>
              <a:ea typeface="Calibri" panose="020F0502020204030204" pitchFamily="34" charset="0"/>
              <a:cs typeface="Calibri" panose="020F0502020204030204" pitchFamily="34" charset="0"/>
            </a:endParaRPr>
          </a:p>
          <a:p>
            <a:pPr indent="449580" algn="just">
              <a:spcAft>
                <a:spcPts val="800"/>
              </a:spcAft>
            </a:pPr>
            <a:endParaRPr lang="pt-BR" sz="1700" dirty="0">
              <a:effectLst/>
              <a:latin typeface="Calibri" panose="020F0502020204030204" pitchFamily="34" charset="0"/>
              <a:ea typeface="Calibri" panose="020F0502020204030204" pitchFamily="34" charset="0"/>
            </a:endParaRPr>
          </a:p>
        </p:txBody>
      </p:sp>
      <p:sp>
        <p:nvSpPr>
          <p:cNvPr id="3" name="CaixaDeTexto 2">
            <a:extLst>
              <a:ext uri="{FF2B5EF4-FFF2-40B4-BE49-F238E27FC236}">
                <a16:creationId xmlns:a16="http://schemas.microsoft.com/office/drawing/2014/main" id="{9444DA1F-61AB-6577-C89A-B9DC62822E72}"/>
              </a:ext>
            </a:extLst>
          </p:cNvPr>
          <p:cNvSpPr txBox="1"/>
          <p:nvPr/>
        </p:nvSpPr>
        <p:spPr>
          <a:xfrm>
            <a:off x="6318584" y="147592"/>
            <a:ext cx="418704" cy="369332"/>
          </a:xfrm>
          <a:prstGeom prst="rect">
            <a:avLst/>
          </a:prstGeom>
          <a:noFill/>
        </p:spPr>
        <p:txBody>
          <a:bodyPr wrap="none" rtlCol="0">
            <a:spAutoFit/>
          </a:bodyPr>
          <a:lstStyle/>
          <a:p>
            <a:r>
              <a:rPr lang="pt-BR" dirty="0"/>
              <a:t>13</a:t>
            </a:r>
          </a:p>
        </p:txBody>
      </p:sp>
      <p:sp>
        <p:nvSpPr>
          <p:cNvPr id="8" name="CaixaDeTexto 7">
            <a:extLst>
              <a:ext uri="{FF2B5EF4-FFF2-40B4-BE49-F238E27FC236}">
                <a16:creationId xmlns:a16="http://schemas.microsoft.com/office/drawing/2014/main" id="{9F4BB9BB-52E4-15E3-7180-DD51CDE6A1E8}"/>
              </a:ext>
            </a:extLst>
          </p:cNvPr>
          <p:cNvSpPr txBox="1"/>
          <p:nvPr/>
        </p:nvSpPr>
        <p:spPr>
          <a:xfrm>
            <a:off x="539415" y="5953194"/>
            <a:ext cx="5847098" cy="3072636"/>
          </a:xfrm>
          <a:prstGeom prst="rect">
            <a:avLst/>
          </a:prstGeom>
          <a:noFill/>
        </p:spPr>
        <p:txBody>
          <a:bodyPr wrap="square">
            <a:spAutoFit/>
          </a:bodyPr>
          <a:lstStyle/>
          <a:p>
            <a:pPr algn="just">
              <a:spcAft>
                <a:spcPts val="800"/>
              </a:spcAft>
            </a:pPr>
            <a:r>
              <a:rPr lang="en-GB" sz="1700" b="1" dirty="0">
                <a:latin typeface="Calibri" panose="020F0502020204030204" pitchFamily="34" charset="0"/>
                <a:ea typeface="Calibri" panose="020F0502020204030204" pitchFamily="34" charset="0"/>
                <a:cs typeface="Calibri" panose="020F0502020204030204" pitchFamily="34" charset="0"/>
              </a:rPr>
              <a:t>2.6</a:t>
            </a:r>
            <a:r>
              <a:rPr lang="en-GB" sz="1700" b="1" dirty="0">
                <a:effectLst/>
                <a:latin typeface="Calibri" panose="020F0502020204030204" pitchFamily="34" charset="0"/>
                <a:ea typeface="Calibri" panose="020F0502020204030204" pitchFamily="34" charset="0"/>
                <a:cs typeface="Calibri" panose="020F0502020204030204" pitchFamily="34" charset="0"/>
              </a:rPr>
              <a:t>. Paper-and-pencil vs. computer-based application</a:t>
            </a:r>
          </a:p>
          <a:p>
            <a:pPr algn="just">
              <a:spcAft>
                <a:spcPts val="800"/>
              </a:spcAft>
            </a:pPr>
            <a:r>
              <a:rPr lang="en-GB" sz="1700" dirty="0">
                <a:effectLst/>
                <a:latin typeface="Calibri" panose="020F0502020204030204" pitchFamily="34" charset="0"/>
                <a:ea typeface="Calibri" panose="020F0502020204030204" pitchFamily="34" charset="0"/>
                <a:cs typeface="Calibri" panose="020F0502020204030204" pitchFamily="34" charset="0"/>
              </a:rPr>
              <a:t>	Hypothetical DD tasks can be administered through paper-and-pencil questionnaires or using automated tasks, both of which are considered equivalent to obtain a discount rate (Smith  &amp; </a:t>
            </a:r>
            <a:r>
              <a:rPr lang="en-GB" sz="1700" dirty="0" err="1">
                <a:effectLst/>
                <a:latin typeface="Calibri" panose="020F0502020204030204" pitchFamily="34" charset="0"/>
                <a:ea typeface="Calibri" panose="020F0502020204030204" pitchFamily="34" charset="0"/>
                <a:cs typeface="Calibri" panose="020F0502020204030204" pitchFamily="34" charset="0"/>
              </a:rPr>
              <a:t>Hantula</a:t>
            </a:r>
            <a:r>
              <a:rPr lang="en-GB" sz="1700" dirty="0">
                <a:effectLst/>
                <a:latin typeface="Calibri" panose="020F0502020204030204" pitchFamily="34" charset="0"/>
                <a:ea typeface="Calibri" panose="020F0502020204030204" pitchFamily="34" charset="0"/>
                <a:cs typeface="Calibri" panose="020F0502020204030204" pitchFamily="34" charset="0"/>
              </a:rPr>
              <a:t>, 2008).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However, non-automated administration and scoring can lead to errors. Automation offers better data management, organization, and pre-processing capabilities, as responses are automatically recorded, and scoring algorithms and equations can be integrated into the program's script (Paul et al., 2005). Additionally, computer-based tasks have the advantage   of   requiring   fewer  evaluators  to   assess   a  larger </a:t>
            </a:r>
            <a:endParaRPr lang="en-GB" sz="1700" b="1"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0621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2" name="CaixaDeTexto 11">
            <a:extLst>
              <a:ext uri="{FF2B5EF4-FFF2-40B4-BE49-F238E27FC236}">
                <a16:creationId xmlns:a16="http://schemas.microsoft.com/office/drawing/2014/main" id="{BD69554F-BCB2-F607-4132-313BA0A7B42B}"/>
              </a:ext>
            </a:extLst>
          </p:cNvPr>
          <p:cNvSpPr txBox="1"/>
          <p:nvPr/>
        </p:nvSpPr>
        <p:spPr>
          <a:xfrm>
            <a:off x="471487" y="827831"/>
            <a:ext cx="5915025" cy="8430385"/>
          </a:xfrm>
          <a:prstGeom prst="rect">
            <a:avLst/>
          </a:prstGeom>
          <a:noFill/>
        </p:spPr>
        <p:txBody>
          <a:bodyPr wrap="square">
            <a:spAutoFit/>
          </a:bodyPr>
          <a:lstStyle/>
          <a:p>
            <a:pPr algn="just">
              <a:lnSpc>
                <a:spcPct val="107000"/>
              </a:lnSpc>
              <a:spcAft>
                <a:spcPts val="800"/>
              </a:spcAft>
            </a:pP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number of participants (Schneider, 1991). Furthermore, automated tasks can enhance motivation through gamification (Turan et al., 2006; Sailer et al., 2017), which involves using game design elements in non-game contexts </a:t>
            </a:r>
            <a:r>
              <a:rPr lang="en-GB" sz="1800" dirty="0">
                <a:effectLst/>
                <a:latin typeface="Calibri" panose="020F0502020204030204" pitchFamily="34" charset="0"/>
                <a:ea typeface="Calibri" panose="020F0502020204030204" pitchFamily="34" charset="0"/>
                <a:cs typeface="Calibri" panose="020F0502020204030204" pitchFamily="34" charset="0"/>
              </a:rPr>
              <a:t>(</a:t>
            </a:r>
            <a:r>
              <a:rPr lang="en-GB" sz="1800" dirty="0" err="1">
                <a:effectLst/>
                <a:latin typeface="Calibri" panose="020F0502020204030204" pitchFamily="34" charset="0"/>
                <a:ea typeface="Calibri" panose="020F0502020204030204" pitchFamily="34" charset="0"/>
                <a:cs typeface="Calibri" panose="020F0502020204030204" pitchFamily="34" charset="0"/>
              </a:rPr>
              <a:t>Deterding</a:t>
            </a:r>
            <a:r>
              <a:rPr lang="en-GB" sz="1800" dirty="0">
                <a:effectLst/>
                <a:latin typeface="Calibri" panose="020F0502020204030204" pitchFamily="34" charset="0"/>
                <a:ea typeface="Calibri" panose="020F0502020204030204" pitchFamily="34" charset="0"/>
                <a:cs typeface="Calibri" panose="020F0502020204030204" pitchFamily="34" charset="0"/>
              </a:rPr>
              <a:t> et al., 2011; p. 10)</a:t>
            </a: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Gamification also reduces task anxiety (Cerrato &amp; </a:t>
            </a:r>
            <a:r>
              <a:rPr lang="en-US" sz="1750" kern="100" dirty="0" err="1">
                <a:effectLst/>
                <a:latin typeface="Calibri" panose="020F0502020204030204" pitchFamily="34" charset="0"/>
                <a:ea typeface="Calibri" panose="020F0502020204030204" pitchFamily="34" charset="0"/>
                <a:cs typeface="Times New Roman" panose="02020603050405020304" pitchFamily="18" charset="0"/>
              </a:rPr>
              <a:t>Ponticorvo</a:t>
            </a: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2017), which is important because it is known that individuals with low motivation and anxiety may not perform at their full potential (Edwards et al., 2015).</a:t>
            </a:r>
            <a:endParaRPr lang="pt-BR" sz="17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Hence, comparing performance in hypothetical and real-time DD tasks benefits not only from enabling the matching of delay times and rewards but also from using automated DD administration, as demonstrated by the program developed here, </a:t>
            </a:r>
            <a:r>
              <a:rPr lang="en-US" sz="1750" b="1" kern="100" dirty="0">
                <a:effectLst/>
                <a:latin typeface="Calibri" panose="020F0502020204030204" pitchFamily="34" charset="0"/>
                <a:ea typeface="Calibri" panose="020F0502020204030204" pitchFamily="34" charset="0"/>
                <a:cs typeface="Times New Roman" panose="02020603050405020304" pitchFamily="18" charset="0"/>
              </a:rPr>
              <a:t>which was designed for testing DD in adolescents.</a:t>
            </a:r>
            <a:endParaRPr lang="pt-BR" sz="1750" b="1"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US" sz="1750" dirty="0">
                <a:effectLst/>
                <a:latin typeface="Calibri" panose="020F0502020204030204" pitchFamily="34" charset="0"/>
                <a:ea typeface="Calibri" panose="020F0502020204030204" pitchFamily="34" charset="0"/>
                <a:cs typeface="Calibri" panose="020F0502020204030204" pitchFamily="34" charset="0"/>
              </a:rPr>
              <a:t>	</a:t>
            </a:r>
          </a:p>
          <a:p>
            <a:pPr algn="just">
              <a:spcAft>
                <a:spcPts val="800"/>
              </a:spcAft>
            </a:pPr>
            <a:r>
              <a:rPr lang="en-US" sz="1750" b="1" dirty="0">
                <a:latin typeface="Calibri" panose="020F0502020204030204" pitchFamily="34" charset="0"/>
                <a:ea typeface="Calibri" panose="020F0502020204030204" pitchFamily="34" charset="0"/>
                <a:cs typeface="Calibri" panose="020F0502020204030204" pitchFamily="34" charset="0"/>
              </a:rPr>
              <a:t>2.7. The current DD tasks</a:t>
            </a:r>
          </a:p>
          <a:p>
            <a:pPr algn="just">
              <a:spcAft>
                <a:spcPts val="800"/>
              </a:spcAft>
            </a:pPr>
            <a:r>
              <a:rPr lang="en-US" sz="1750" dirty="0">
                <a:effectLst/>
                <a:latin typeface="Calibri" panose="020F0502020204030204" pitchFamily="34" charset="0"/>
                <a:ea typeface="Calibri" panose="020F0502020204030204" pitchFamily="34" charset="0"/>
                <a:cs typeface="Calibri" panose="020F0502020204030204" pitchFamily="34" charset="0"/>
              </a:rPr>
              <a:t>	 In summary, conflicting results exist regarding performance in real-time and hypothetical DD tasks, and real-reward tasks introduce probabilities that differ from the original hypothetical tasks. To address these issues, we crafted a DD software featuring visually identical tasks with aligned delays and rewards. </a:t>
            </a:r>
          </a:p>
          <a:p>
            <a:pPr algn="just">
              <a:spcAft>
                <a:spcPts val="800"/>
              </a:spcAft>
            </a:pP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The computer-based approach was chosen to prevent application and scoring errors </a:t>
            </a:r>
            <a:r>
              <a:rPr lang="en-US" sz="1800" dirty="0">
                <a:effectLst/>
                <a:latin typeface="Calibri" panose="020F0502020204030204" pitchFamily="34" charset="0"/>
                <a:ea typeface="Calibri" panose="020F0502020204030204" pitchFamily="34" charset="0"/>
                <a:cs typeface="Calibri" panose="020F0502020204030204" pitchFamily="34" charset="0"/>
              </a:rPr>
              <a:t>(Paul et al., 2005)</a:t>
            </a: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with algorithms integrated into the program script for calculating subjective values via the proportional method </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Mies</a:t>
            </a:r>
            <a:r>
              <a:rPr lang="en-US" sz="1800" dirty="0">
                <a:effectLst/>
                <a:latin typeface="Calibri" panose="020F0502020204030204" pitchFamily="34" charset="0"/>
                <a:ea typeface="Calibri" panose="020F0502020204030204" pitchFamily="34" charset="0"/>
                <a:cs typeface="Calibri" panose="020F0502020204030204" pitchFamily="34" charset="0"/>
              </a:rPr>
              <a:t> et al., 2018)</a:t>
            </a: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and the area under the curve </a:t>
            </a:r>
            <a:r>
              <a:rPr lang="en-US" sz="1800" dirty="0">
                <a:latin typeface="Calibri" panose="020F0502020204030204" pitchFamily="34" charset="0"/>
                <a:ea typeface="Calibri" panose="020F0502020204030204" pitchFamily="34" charset="0"/>
                <a:cs typeface="Calibri" panose="020F0502020204030204" pitchFamily="34" charset="0"/>
              </a:rPr>
              <a:t>(Myerson et al., 2001)</a:t>
            </a: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These methods are easy to automate and suitable  for handling</a:t>
            </a:r>
            <a:endParaRPr lang="pt-BR" sz="1750" dirty="0">
              <a:effectLst/>
              <a:latin typeface="Calibri" panose="020F0502020204030204" pitchFamily="34" charset="0"/>
              <a:ea typeface="Calibri" panose="020F0502020204030204" pitchFamily="34" charset="0"/>
            </a:endParaRPr>
          </a:p>
        </p:txBody>
      </p:sp>
      <p:sp>
        <p:nvSpPr>
          <p:cNvPr id="3" name="CaixaDeTexto 2">
            <a:extLst>
              <a:ext uri="{FF2B5EF4-FFF2-40B4-BE49-F238E27FC236}">
                <a16:creationId xmlns:a16="http://schemas.microsoft.com/office/drawing/2014/main" id="{D704238E-70C2-FC74-1684-F1F2A420957C}"/>
              </a:ext>
            </a:extLst>
          </p:cNvPr>
          <p:cNvSpPr txBox="1"/>
          <p:nvPr/>
        </p:nvSpPr>
        <p:spPr>
          <a:xfrm>
            <a:off x="6318584" y="147592"/>
            <a:ext cx="418704" cy="369332"/>
          </a:xfrm>
          <a:prstGeom prst="rect">
            <a:avLst/>
          </a:prstGeom>
          <a:noFill/>
        </p:spPr>
        <p:txBody>
          <a:bodyPr wrap="none" rtlCol="0">
            <a:spAutoFit/>
          </a:bodyPr>
          <a:lstStyle/>
          <a:p>
            <a:r>
              <a:rPr lang="pt-BR" dirty="0"/>
              <a:t>14</a:t>
            </a:r>
          </a:p>
        </p:txBody>
      </p:sp>
    </p:spTree>
    <p:extLst>
      <p:ext uri="{BB962C8B-B14F-4D97-AF65-F5344CB8AC3E}">
        <p14:creationId xmlns:p14="http://schemas.microsoft.com/office/powerpoint/2010/main" val="27398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8" name="CaixaDeTexto 7">
            <a:extLst>
              <a:ext uri="{FF2B5EF4-FFF2-40B4-BE49-F238E27FC236}">
                <a16:creationId xmlns:a16="http://schemas.microsoft.com/office/drawing/2014/main" id="{98C847BC-0E31-F7BB-C9AB-F8FD2147B144}"/>
              </a:ext>
            </a:extLst>
          </p:cNvPr>
          <p:cNvSpPr txBox="1"/>
          <p:nvPr/>
        </p:nvSpPr>
        <p:spPr>
          <a:xfrm>
            <a:off x="471487" y="816637"/>
            <a:ext cx="5915025" cy="4433458"/>
          </a:xfrm>
          <a:prstGeom prst="rect">
            <a:avLst/>
          </a:prstGeom>
          <a:noFill/>
        </p:spPr>
        <p:txBody>
          <a:bodyPr wrap="square">
            <a:spAutoFit/>
          </a:bodyPr>
          <a:lstStyle/>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inconsistent choices and non-normal data (Reynolds, 2006). Incorporating game design elements into the software enhances motivation </a:t>
            </a:r>
            <a:r>
              <a:rPr lang="en-US" sz="1800" dirty="0">
                <a:effectLst/>
                <a:latin typeface="Calibri" panose="020F0502020204030204" pitchFamily="34" charset="0"/>
                <a:ea typeface="Calibri" panose="020F0502020204030204" pitchFamily="34" charset="0"/>
                <a:cs typeface="Calibri" panose="020F0502020204030204" pitchFamily="34" charset="0"/>
              </a:rPr>
              <a:t>(Lumsden et al., 2016)</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reduces test-related anxiety </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GB" sz="1800" dirty="0">
                <a:effectLst/>
                <a:latin typeface="Calibri" panose="020F0502020204030204" pitchFamily="34" charset="0"/>
                <a:ea typeface="Calibri" panose="020F0502020204030204" pitchFamily="34" charset="0"/>
                <a:cs typeface="Calibri" panose="020F0502020204030204" pitchFamily="34" charset="0"/>
              </a:rPr>
              <a:t>Cerrato &amp; </a:t>
            </a:r>
            <a:r>
              <a:rPr lang="en-GB" sz="1800" dirty="0" err="1">
                <a:effectLst/>
                <a:latin typeface="Calibri" panose="020F0502020204030204" pitchFamily="34" charset="0"/>
                <a:ea typeface="Calibri" panose="020F0502020204030204" pitchFamily="34" charset="0"/>
                <a:cs typeface="Calibri" panose="020F0502020204030204" pitchFamily="34" charset="0"/>
              </a:rPr>
              <a:t>Ponticorvo</a:t>
            </a:r>
            <a:r>
              <a:rPr lang="en-GB" sz="1800" dirty="0">
                <a:effectLst/>
                <a:latin typeface="Calibri" panose="020F0502020204030204" pitchFamily="34" charset="0"/>
                <a:ea typeface="Calibri" panose="020F0502020204030204" pitchFamily="34" charset="0"/>
                <a:cs typeface="Calibri" panose="020F0502020204030204" pitchFamily="34" charset="0"/>
              </a:rPr>
              <a:t>, 2017)</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can impact performance </a:t>
            </a:r>
            <a:r>
              <a:rPr lang="en-GB" sz="1800" dirty="0">
                <a:effectLst/>
                <a:latin typeface="Calibri" panose="020F0502020204030204" pitchFamily="34" charset="0"/>
                <a:ea typeface="Calibri" panose="020F0502020204030204" pitchFamily="34" charset="0"/>
                <a:cs typeface="Calibri" panose="020F0502020204030204" pitchFamily="34" charset="0"/>
              </a:rPr>
              <a:t>(Martin &amp; Franzen, 1989; Edwards et al., 2015).</a:t>
            </a:r>
          </a:p>
          <a:p>
            <a:pPr algn="just">
              <a:lnSpc>
                <a:spcPct val="107000"/>
              </a:lnSpc>
              <a:spcAft>
                <a:spcPts val="800"/>
              </a:spcAft>
            </a:pPr>
            <a:r>
              <a:rPr lang="en-US" kern="100" dirty="0">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Furthermore, the software is open-access and editable, allowing researchers with limited resources to use it and customize it for experiments in diverse sociocultural contexts </a:t>
            </a:r>
            <a:r>
              <a:rPr lang="en-GB" sz="1800" dirty="0">
                <a:effectLst/>
                <a:latin typeface="Calibri" panose="020F0502020204030204" pitchFamily="34" charset="0"/>
                <a:ea typeface="Calibri" panose="020F0502020204030204" pitchFamily="34" charset="0"/>
                <a:cs typeface="Calibri" panose="020F0502020204030204" pitchFamily="34" charset="0"/>
              </a:rPr>
              <a:t>(</a:t>
            </a:r>
            <a:r>
              <a:rPr lang="en-GB" sz="1800" dirty="0" err="1">
                <a:effectLst/>
                <a:latin typeface="Calibri" panose="020F0502020204030204" pitchFamily="34" charset="0"/>
                <a:ea typeface="Calibri" panose="020F0502020204030204" pitchFamily="34" charset="0"/>
                <a:cs typeface="Calibri" panose="020F0502020204030204" pitchFamily="34" charset="0"/>
              </a:rPr>
              <a:t>Staubitz</a:t>
            </a:r>
            <a:r>
              <a:rPr lang="en-GB" sz="1800" dirty="0">
                <a:effectLst/>
                <a:latin typeface="Calibri" panose="020F0502020204030204" pitchFamily="34" charset="0"/>
                <a:ea typeface="Calibri" panose="020F0502020204030204" pitchFamily="34" charset="0"/>
                <a:cs typeface="Calibri" panose="020F0502020204030204" pitchFamily="34" charset="0"/>
              </a:rPr>
              <a:t> et al., 2018)</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pt-BR" kern="100" dirty="0">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Given that previous DD studies primarily involved samples from developed nations, providing tools for studying DD in different countries is crucial to assess the generalizability of DD performance patterns across diverse populations.</a:t>
            </a:r>
            <a:endParaRPr lang="pt-B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aixaDeTexto 2">
            <a:extLst>
              <a:ext uri="{FF2B5EF4-FFF2-40B4-BE49-F238E27FC236}">
                <a16:creationId xmlns:a16="http://schemas.microsoft.com/office/drawing/2014/main" id="{01ECE887-5E4F-4FBC-C976-44CF124C1225}"/>
              </a:ext>
            </a:extLst>
          </p:cNvPr>
          <p:cNvSpPr txBox="1"/>
          <p:nvPr/>
        </p:nvSpPr>
        <p:spPr>
          <a:xfrm>
            <a:off x="6318584" y="147592"/>
            <a:ext cx="418704" cy="369332"/>
          </a:xfrm>
          <a:prstGeom prst="rect">
            <a:avLst/>
          </a:prstGeom>
          <a:noFill/>
        </p:spPr>
        <p:txBody>
          <a:bodyPr wrap="none" rtlCol="0">
            <a:spAutoFit/>
          </a:bodyPr>
          <a:lstStyle/>
          <a:p>
            <a:r>
              <a:rPr lang="pt-BR" dirty="0"/>
              <a:t>15</a:t>
            </a:r>
          </a:p>
        </p:txBody>
      </p:sp>
    </p:spTree>
    <p:extLst>
      <p:ext uri="{BB962C8B-B14F-4D97-AF65-F5344CB8AC3E}">
        <p14:creationId xmlns:p14="http://schemas.microsoft.com/office/powerpoint/2010/main" val="860629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5B1F457A-62A2-9A60-B837-CCBFF1A3ED5A}"/>
              </a:ext>
            </a:extLst>
          </p:cNvPr>
          <p:cNvSpPr txBox="1"/>
          <p:nvPr/>
        </p:nvSpPr>
        <p:spPr>
          <a:xfrm>
            <a:off x="471487" y="748742"/>
            <a:ext cx="5915024" cy="954107"/>
          </a:xfrm>
          <a:prstGeom prst="rect">
            <a:avLst/>
          </a:prstGeom>
          <a:noFill/>
        </p:spPr>
        <p:txBody>
          <a:bodyPr wrap="square">
            <a:spAutoFit/>
          </a:bodyPr>
          <a:lstStyle/>
          <a:p>
            <a:pPr algn="just">
              <a:spcAft>
                <a:spcPts val="800"/>
              </a:spcAft>
            </a:pPr>
            <a:r>
              <a:rPr lang="en-US" sz="2800" b="1" dirty="0">
                <a:effectLst/>
                <a:latin typeface="Berlin Sans FB Demi" panose="020E0802020502020306" pitchFamily="34" charset="0"/>
                <a:ea typeface="Calibri" panose="020F0502020204030204" pitchFamily="34" charset="0"/>
                <a:cs typeface="Calibri" panose="020F0502020204030204" pitchFamily="34" charset="0"/>
              </a:rPr>
              <a:t>3. Development and functioning of the software</a:t>
            </a:r>
            <a:endParaRPr lang="pt-BR" sz="2800" dirty="0">
              <a:effectLst/>
              <a:latin typeface="Berlin Sans FB Demi" panose="020E0802020502020306" pitchFamily="34" charset="0"/>
              <a:ea typeface="Calibri" panose="020F0502020204030204" pitchFamily="34" charset="0"/>
            </a:endParaRPr>
          </a:p>
        </p:txBody>
      </p:sp>
      <p:sp>
        <p:nvSpPr>
          <p:cNvPr id="8" name="CaixaDeTexto 7">
            <a:extLst>
              <a:ext uri="{FF2B5EF4-FFF2-40B4-BE49-F238E27FC236}">
                <a16:creationId xmlns:a16="http://schemas.microsoft.com/office/drawing/2014/main" id="{AADDEBAB-CCC6-A8F6-C989-3516AF96BDAF}"/>
              </a:ext>
            </a:extLst>
          </p:cNvPr>
          <p:cNvSpPr txBox="1"/>
          <p:nvPr/>
        </p:nvSpPr>
        <p:spPr>
          <a:xfrm>
            <a:off x="471487" y="1934667"/>
            <a:ext cx="5915024" cy="6826549"/>
          </a:xfrm>
          <a:prstGeom prst="rect">
            <a:avLst/>
          </a:prstGeom>
          <a:noFill/>
        </p:spPr>
        <p:txBody>
          <a:bodyPr wrap="square">
            <a:spAutoFit/>
          </a:bodyPr>
          <a:lstStyle/>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The Waiting Game was developed with adolescents in mind, drawing inspiration from the research of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Scheres</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et al. (2006; 2008; 2010a, 2010b; 2014),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Demurie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et al. (2013), and Utsumi et al. (2016). It features three distinct DD games: 1) Imaginary Game (Hypothetical delays/rewards or hypothetical task); 2) Real Game (Real delays/rewards or real-time task); 3) Patience Game (Real delays/Hypothetical rewards).</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This software was developed using Unity3D (version 2018.2.21.fl) to provide a video game-like experience. The coding was done in the Rider IDE, and we created visual elements using GIMP and Photoshop. While most of the code is written in C# (C-Sharp), there's a user-friendly interface (UI) for researchers. This UI allows them to create new configuration files using Google Spreadsheets, and a JavaScript script converts the data sheet information into code.</a:t>
            </a: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The UI was designed based on the principles of Model-Driven Game Development, allowing users to modify the software through Google Spreadsheets. This acts as a modeling tool, generating a new script file in JSON format, which is widely used in various software applications. </a:t>
            </a:r>
            <a:r>
              <a:rPr lang="en-US" sz="1700" dirty="0">
                <a:effectLst/>
                <a:ea typeface="Calibri" panose="020F0502020204030204" pitchFamily="34" charset="0"/>
                <a:cs typeface="Calibri" panose="020F0502020204030204" pitchFamily="34" charset="0"/>
              </a:rPr>
              <a:t>This approach enables users to handle program versioning through models (the spreadsheet) while keeping the generated code untouched (Kelly &amp; </a:t>
            </a:r>
            <a:r>
              <a:rPr lang="en-US" sz="1700" dirty="0" err="1">
                <a:effectLst/>
                <a:ea typeface="Calibri" panose="020F0502020204030204" pitchFamily="34" charset="0"/>
                <a:cs typeface="Calibri" panose="020F0502020204030204" pitchFamily="34" charset="0"/>
              </a:rPr>
              <a:t>Tolvanen</a:t>
            </a:r>
            <a:r>
              <a:rPr lang="en-US" sz="1700" dirty="0">
                <a:effectLst/>
                <a:ea typeface="Calibri" panose="020F0502020204030204" pitchFamily="34" charset="0"/>
                <a:cs typeface="Calibri" panose="020F0502020204030204" pitchFamily="34" charset="0"/>
              </a:rPr>
              <a:t>, 2008, p. 308).</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aixaDeTexto 2">
            <a:extLst>
              <a:ext uri="{FF2B5EF4-FFF2-40B4-BE49-F238E27FC236}">
                <a16:creationId xmlns:a16="http://schemas.microsoft.com/office/drawing/2014/main" id="{2B9EDD38-F7FB-B83E-F6C1-AF5C032A584C}"/>
              </a:ext>
            </a:extLst>
          </p:cNvPr>
          <p:cNvSpPr txBox="1"/>
          <p:nvPr/>
        </p:nvSpPr>
        <p:spPr>
          <a:xfrm>
            <a:off x="6318584" y="147592"/>
            <a:ext cx="418704" cy="369332"/>
          </a:xfrm>
          <a:prstGeom prst="rect">
            <a:avLst/>
          </a:prstGeom>
          <a:noFill/>
        </p:spPr>
        <p:txBody>
          <a:bodyPr wrap="none" rtlCol="0">
            <a:spAutoFit/>
          </a:bodyPr>
          <a:lstStyle/>
          <a:p>
            <a:r>
              <a:rPr lang="pt-BR" dirty="0"/>
              <a:t>16</a:t>
            </a:r>
          </a:p>
        </p:txBody>
      </p:sp>
    </p:spTree>
    <p:extLst>
      <p:ext uri="{BB962C8B-B14F-4D97-AF65-F5344CB8AC3E}">
        <p14:creationId xmlns:p14="http://schemas.microsoft.com/office/powerpoint/2010/main" val="2258082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340EC8E-AF4D-D3C3-FC09-DFD2A27F71F5}"/>
              </a:ext>
            </a:extLst>
          </p:cNvPr>
          <p:cNvSpPr txBox="1"/>
          <p:nvPr/>
        </p:nvSpPr>
        <p:spPr>
          <a:xfrm>
            <a:off x="471487" y="716587"/>
            <a:ext cx="5915025" cy="5519460"/>
          </a:xfrm>
          <a:prstGeom prst="rect">
            <a:avLst/>
          </a:prstGeom>
          <a:noFill/>
        </p:spPr>
        <p:txBody>
          <a:bodyPr wrap="square">
            <a:spAutoFit/>
          </a:bodyPr>
          <a:lstStyle/>
          <a:p>
            <a:pPr algn="just">
              <a:spcAft>
                <a:spcPts val="800"/>
              </a:spcAft>
            </a:pPr>
            <a:r>
              <a:rPr lang="en-US" sz="1700" dirty="0">
                <a:effectLst/>
                <a:ea typeface="Calibri" panose="020F0502020204030204" pitchFamily="34" charset="0"/>
                <a:cs typeface="Calibri" panose="020F0502020204030204" pitchFamily="34" charset="0"/>
              </a:rPr>
              <a:t>	</a:t>
            </a:r>
          </a:p>
          <a:p>
            <a:pPr algn="just">
              <a:spcAft>
                <a:spcPts val="800"/>
              </a:spcAft>
            </a:pPr>
            <a:r>
              <a:rPr lang="en-US" sz="1700" dirty="0">
                <a:effectLst/>
                <a:ea typeface="Calibri" panose="020F0502020204030204" pitchFamily="34" charset="0"/>
                <a:cs typeface="Calibri" panose="020F0502020204030204" pitchFamily="34" charset="0"/>
              </a:rPr>
              <a:t>	The software's user interface (UI) allows text editing and offers a selection of default language options (English, Brazilian Portuguese, or Spanish). Additionally, users can add a new language and modify parameters like reward magnitude and type, as well as delay lengths.</a:t>
            </a:r>
          </a:p>
          <a:p>
            <a:pPr algn="just">
              <a:spcAft>
                <a:spcPts val="800"/>
              </a:spcAft>
            </a:pPr>
            <a:endParaRPr lang="en-US" sz="1700" dirty="0">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3.1.</a:t>
            </a:r>
            <a:r>
              <a:rPr lang="en-US" sz="1700" dirty="0">
                <a:effectLst/>
                <a:latin typeface="Calibri" panose="020F0502020204030204" pitchFamily="34" charset="0"/>
                <a:ea typeface="Calibri" panose="020F0502020204030204" pitchFamily="34" charset="0"/>
                <a:cs typeface="Calibri" panose="020F0502020204030204" pitchFamily="34" charset="0"/>
              </a:rPr>
              <a:t> </a:t>
            </a:r>
            <a:r>
              <a:rPr lang="en-US" sz="1700" b="1" dirty="0">
                <a:effectLst/>
                <a:latin typeface="Calibri" panose="020F0502020204030204" pitchFamily="34" charset="0"/>
                <a:ea typeface="Calibri" panose="020F0502020204030204" pitchFamily="34" charset="0"/>
                <a:cs typeface="Calibri" panose="020F0502020204030204" pitchFamily="34" charset="0"/>
              </a:rPr>
              <a:t>System requirements</a:t>
            </a:r>
          </a:p>
          <a:p>
            <a:pPr algn="just">
              <a:spcAft>
                <a:spcPts val="800"/>
              </a:spcAft>
            </a:pPr>
            <a:r>
              <a:rPr lang="en-US" sz="1700" b="0" i="0" u="none" strike="noStrike" dirty="0">
                <a:solidFill>
                  <a:srgbClr val="000000"/>
                </a:solidFill>
                <a:effectLst/>
              </a:rPr>
              <a:t>	The Waiting Game is compatible with Windows 7 (SP1+) and later versions. It is installable on computers, notebooks and tablets. The binaries included were only for Windows x64, however, because Unity is built on top of Mono, users can quickly recompile the project for any Operating System that is supported by Unity, such as macOS High Sierra 10.13+, and Linux Ubuntu 20.04 and later versions (Figure 3). </a:t>
            </a:r>
            <a:endParaRPr lang="en-US" sz="1700" b="1"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endParaRPr lang="en-US" sz="1700" b="1"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endParaRPr lang="pt-BR" sz="1700" dirty="0">
              <a:effectLst/>
              <a:latin typeface="Calibri" panose="020F0502020204030204" pitchFamily="34" charset="0"/>
              <a:ea typeface="Calibri" panose="020F0502020204030204" pitchFamily="34" charset="0"/>
            </a:endParaRPr>
          </a:p>
          <a:p>
            <a:pPr algn="just">
              <a:spcAft>
                <a:spcPts val="800"/>
              </a:spcAft>
            </a:pPr>
            <a:endParaRPr lang="pt-BR" sz="1700" dirty="0">
              <a:effectLst/>
              <a:latin typeface="Calibri" panose="020F0502020204030204" pitchFamily="34" charset="0"/>
              <a:ea typeface="Calibri" panose="020F0502020204030204" pitchFamily="34" charset="0"/>
            </a:endParaRPr>
          </a:p>
        </p:txBody>
      </p:sp>
      <p:pic>
        <p:nvPicPr>
          <p:cNvPr id="10" name="Imagem 9" descr="Interface gráfica do usuário, Aplicativo&#10;&#10;Descrição gerada automaticamente">
            <a:extLst>
              <a:ext uri="{FF2B5EF4-FFF2-40B4-BE49-F238E27FC236}">
                <a16:creationId xmlns:a16="http://schemas.microsoft.com/office/drawing/2014/main" id="{8FE3B885-A9A0-9F65-D367-26B2CAAF1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16" y="5642186"/>
            <a:ext cx="3445378" cy="3350377"/>
          </a:xfrm>
          <a:prstGeom prst="rect">
            <a:avLst/>
          </a:prstGeom>
        </p:spPr>
      </p:pic>
      <p:sp>
        <p:nvSpPr>
          <p:cNvPr id="12" name="CaixaDeTexto 11">
            <a:extLst>
              <a:ext uri="{FF2B5EF4-FFF2-40B4-BE49-F238E27FC236}">
                <a16:creationId xmlns:a16="http://schemas.microsoft.com/office/drawing/2014/main" id="{45317FEC-0463-8EF9-248E-20D4C51D413F}"/>
              </a:ext>
            </a:extLst>
          </p:cNvPr>
          <p:cNvSpPr txBox="1"/>
          <p:nvPr/>
        </p:nvSpPr>
        <p:spPr>
          <a:xfrm>
            <a:off x="4139287" y="6846962"/>
            <a:ext cx="2179297" cy="2246769"/>
          </a:xfrm>
          <a:prstGeom prst="rect">
            <a:avLst/>
          </a:prstGeom>
          <a:noFill/>
        </p:spPr>
        <p:txBody>
          <a:bodyPr wrap="square">
            <a:spAutoFit/>
          </a:bodyPr>
          <a:lstStyle/>
          <a:p>
            <a:pPr algn="just"/>
            <a:r>
              <a:rPr lang="en-US" sz="1400" b="1" i="0" u="none" strike="noStrike" dirty="0">
                <a:solidFill>
                  <a:srgbClr val="000000"/>
                </a:solidFill>
                <a:effectLst/>
              </a:rPr>
              <a:t>Figure 3. </a:t>
            </a:r>
            <a:r>
              <a:rPr lang="en-US" sz="1400" b="0" i="0" u="none" strike="noStrike" dirty="0">
                <a:solidFill>
                  <a:srgbClr val="000000"/>
                </a:solidFill>
                <a:effectLst/>
              </a:rPr>
              <a:t>To compile the project on your own, first, download Unity Hub and install Unity version 2018.x (any 2018 version should work). Then, open the folder containing the source files in Unity and navigate to File &gt; Build Settings.</a:t>
            </a:r>
            <a:endParaRPr lang="pt-BR" sz="1400" dirty="0"/>
          </a:p>
        </p:txBody>
      </p:sp>
      <p:sp>
        <p:nvSpPr>
          <p:cNvPr id="3" name="CaixaDeTexto 2">
            <a:extLst>
              <a:ext uri="{FF2B5EF4-FFF2-40B4-BE49-F238E27FC236}">
                <a16:creationId xmlns:a16="http://schemas.microsoft.com/office/drawing/2014/main" id="{655A88CF-D6AE-3137-2031-BE9B02DE0F88}"/>
              </a:ext>
            </a:extLst>
          </p:cNvPr>
          <p:cNvSpPr txBox="1"/>
          <p:nvPr/>
        </p:nvSpPr>
        <p:spPr>
          <a:xfrm>
            <a:off x="6318584" y="147592"/>
            <a:ext cx="418704" cy="369332"/>
          </a:xfrm>
          <a:prstGeom prst="rect">
            <a:avLst/>
          </a:prstGeom>
          <a:noFill/>
        </p:spPr>
        <p:txBody>
          <a:bodyPr wrap="none" rtlCol="0">
            <a:spAutoFit/>
          </a:bodyPr>
          <a:lstStyle/>
          <a:p>
            <a:r>
              <a:rPr lang="pt-BR" dirty="0"/>
              <a:t>17</a:t>
            </a:r>
          </a:p>
        </p:txBody>
      </p:sp>
    </p:spTree>
    <p:extLst>
      <p:ext uri="{BB962C8B-B14F-4D97-AF65-F5344CB8AC3E}">
        <p14:creationId xmlns:p14="http://schemas.microsoft.com/office/powerpoint/2010/main" val="1850860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22B95D-8BF9-4381-3AE4-1D59D058C983}"/>
              </a:ext>
            </a:extLst>
          </p:cNvPr>
          <p:cNvSpPr>
            <a:spLocks noGrp="1"/>
          </p:cNvSpPr>
          <p:nvPr>
            <p:ph type="title"/>
          </p:nvPr>
        </p:nvSpPr>
        <p:spPr/>
        <p:txBody>
          <a:bodyPr/>
          <a:lstStyle/>
          <a:p>
            <a:endParaRPr lang="pt-BR" dirty="0"/>
          </a:p>
        </p:txBody>
      </p:sp>
      <p:pic>
        <p:nvPicPr>
          <p:cNvPr id="4" name="Imagem 3" descr="Texto&#10;&#10;Descrição gerada automaticamente">
            <a:extLst>
              <a:ext uri="{FF2B5EF4-FFF2-40B4-BE49-F238E27FC236}">
                <a16:creationId xmlns:a16="http://schemas.microsoft.com/office/drawing/2014/main" id="{B32C6D83-92B1-7CF3-AA7B-05E77BDAE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7" name="CaixaDeTexto 6">
            <a:extLst>
              <a:ext uri="{FF2B5EF4-FFF2-40B4-BE49-F238E27FC236}">
                <a16:creationId xmlns:a16="http://schemas.microsoft.com/office/drawing/2014/main" id="{A4FA6DA5-0C4D-4AAE-AD75-35F4FD93F335}"/>
              </a:ext>
            </a:extLst>
          </p:cNvPr>
          <p:cNvSpPr txBox="1"/>
          <p:nvPr/>
        </p:nvSpPr>
        <p:spPr>
          <a:xfrm>
            <a:off x="5612474" y="9320290"/>
            <a:ext cx="1154483" cy="261610"/>
          </a:xfrm>
          <a:prstGeom prst="rect">
            <a:avLst/>
          </a:prstGeom>
          <a:noFill/>
        </p:spPr>
        <p:txBody>
          <a:bodyPr wrap="none" rtlCol="0">
            <a:spAutoFit/>
          </a:bodyPr>
          <a:lstStyle/>
          <a:p>
            <a:r>
              <a:rPr lang="pt-BR" sz="1100" dirty="0">
                <a:solidFill>
                  <a:schemeClr val="tx1">
                    <a:lumMod val="75000"/>
                    <a:lumOff val="25000"/>
                  </a:schemeClr>
                </a:solidFill>
              </a:rPr>
              <a:t>Version:2023v01</a:t>
            </a:r>
          </a:p>
        </p:txBody>
      </p:sp>
    </p:spTree>
    <p:extLst>
      <p:ext uri="{BB962C8B-B14F-4D97-AF65-F5344CB8AC3E}">
        <p14:creationId xmlns:p14="http://schemas.microsoft.com/office/powerpoint/2010/main" val="1750611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80A13E7B-3526-DDEB-2649-BF90FD381620}"/>
              </a:ext>
            </a:extLst>
          </p:cNvPr>
          <p:cNvSpPr txBox="1"/>
          <p:nvPr/>
        </p:nvSpPr>
        <p:spPr>
          <a:xfrm>
            <a:off x="471487" y="751505"/>
            <a:ext cx="3432628" cy="369332"/>
          </a:xfrm>
          <a:prstGeom prst="rect">
            <a:avLst/>
          </a:prstGeom>
          <a:noFill/>
        </p:spPr>
        <p:txBody>
          <a:bodyPr wrap="square">
            <a:spAutoFit/>
          </a:bodyPr>
          <a:lstStyle/>
          <a:p>
            <a:r>
              <a:rPr lang="pt-BR" b="1" i="0" u="none" strike="noStrike" dirty="0">
                <a:solidFill>
                  <a:srgbClr val="000000"/>
                </a:solidFill>
                <a:effectLst/>
              </a:rPr>
              <a:t>3.2. </a:t>
            </a:r>
            <a:r>
              <a:rPr lang="pt-BR" b="1" i="0" u="none" strike="noStrike" dirty="0" err="1">
                <a:solidFill>
                  <a:srgbClr val="000000"/>
                </a:solidFill>
                <a:effectLst/>
              </a:rPr>
              <a:t>Opening</a:t>
            </a:r>
            <a:r>
              <a:rPr lang="pt-BR" b="1" i="0" u="none" strike="noStrike" dirty="0">
                <a:solidFill>
                  <a:srgbClr val="000000"/>
                </a:solidFill>
                <a:effectLst/>
              </a:rPr>
              <a:t> </a:t>
            </a:r>
            <a:r>
              <a:rPr lang="pt-BR" b="1" i="0" u="none" strike="noStrike" dirty="0" err="1">
                <a:solidFill>
                  <a:srgbClr val="000000"/>
                </a:solidFill>
                <a:effectLst/>
              </a:rPr>
              <a:t>the</a:t>
            </a:r>
            <a:r>
              <a:rPr lang="pt-BR" b="1" i="0" u="none" strike="noStrike" dirty="0">
                <a:solidFill>
                  <a:srgbClr val="000000"/>
                </a:solidFill>
                <a:effectLst/>
              </a:rPr>
              <a:t> software</a:t>
            </a:r>
            <a:endParaRPr lang="pt-BR" dirty="0"/>
          </a:p>
        </p:txBody>
      </p:sp>
      <p:sp>
        <p:nvSpPr>
          <p:cNvPr id="8" name="CaixaDeTexto 7">
            <a:extLst>
              <a:ext uri="{FF2B5EF4-FFF2-40B4-BE49-F238E27FC236}">
                <a16:creationId xmlns:a16="http://schemas.microsoft.com/office/drawing/2014/main" id="{033FFCA4-141D-E7BE-9867-BD886B5A3038}"/>
              </a:ext>
            </a:extLst>
          </p:cNvPr>
          <p:cNvSpPr txBox="1"/>
          <p:nvPr/>
        </p:nvSpPr>
        <p:spPr>
          <a:xfrm>
            <a:off x="471487" y="1244803"/>
            <a:ext cx="5915025" cy="5355312"/>
          </a:xfrm>
          <a:prstGeom prst="rect">
            <a:avLst/>
          </a:prstGeom>
          <a:noFill/>
        </p:spPr>
        <p:txBody>
          <a:bodyPr wrap="square">
            <a:spAutoFit/>
          </a:bodyPr>
          <a:lstStyle/>
          <a:p>
            <a:pPr algn="just"/>
            <a:r>
              <a:rPr lang="en-US" b="0" i="0" u="none" strike="noStrike" dirty="0" err="1">
                <a:solidFill>
                  <a:srgbClr val="000000"/>
                </a:solidFill>
                <a:effectLst/>
                <a:latin typeface="YAD7UJRv9J4 0"/>
              </a:rPr>
              <a:t>i</a:t>
            </a:r>
            <a:r>
              <a:rPr lang="en-US" b="0" i="0" u="none" strike="noStrike" dirty="0">
                <a:solidFill>
                  <a:srgbClr val="000000"/>
                </a:solidFill>
                <a:effectLst/>
                <a:latin typeface="YAD7UJRv9J4 0"/>
              </a:rPr>
              <a:t>) </a:t>
            </a:r>
            <a:r>
              <a:rPr lang="en-US" b="0" i="0" u="none" strike="noStrike" dirty="0">
                <a:solidFill>
                  <a:srgbClr val="000000"/>
                </a:solidFill>
                <a:effectLst/>
              </a:rPr>
              <a:t>Download the zipped folder from GitHub (DD_1.0.3-6.rar) </a:t>
            </a:r>
            <a:r>
              <a:rPr lang="en-US" b="0" i="0" u="none" strike="noStrike" dirty="0">
                <a:solidFill>
                  <a:srgbClr val="000000"/>
                </a:solidFill>
                <a:effectLst/>
                <a:hlinkClick r:id="rId4"/>
              </a:rPr>
              <a:t>here</a:t>
            </a:r>
            <a:r>
              <a:rPr lang="en-US" b="0" i="0" u="none" strike="noStrike" dirty="0">
                <a:solidFill>
                  <a:srgbClr val="000000"/>
                </a:solidFill>
                <a:effectLst/>
              </a:rPr>
              <a:t>, </a:t>
            </a:r>
            <a:r>
              <a:rPr lang="pt-BR" b="0" i="0" dirty="0" err="1">
                <a:effectLst/>
              </a:rPr>
              <a:t>assuming</a:t>
            </a:r>
            <a:r>
              <a:rPr lang="pt-BR" b="0" i="0" dirty="0">
                <a:effectLst/>
              </a:rPr>
              <a:t> </a:t>
            </a:r>
            <a:r>
              <a:rPr lang="pt-BR" b="0" i="0" dirty="0" err="1">
                <a:effectLst/>
              </a:rPr>
              <a:t>you</a:t>
            </a:r>
            <a:r>
              <a:rPr lang="pt-BR" b="0" i="0" dirty="0">
                <a:effectLst/>
              </a:rPr>
              <a:t> </a:t>
            </a:r>
            <a:r>
              <a:rPr lang="pt-BR" b="0" i="0" dirty="0" err="1">
                <a:effectLst/>
              </a:rPr>
              <a:t>have</a:t>
            </a:r>
            <a:r>
              <a:rPr lang="en-US" b="0" i="0" u="none" strike="noStrike" dirty="0">
                <a:solidFill>
                  <a:srgbClr val="000000"/>
                </a:solidFill>
                <a:effectLst/>
              </a:rPr>
              <a:t> </a:t>
            </a:r>
            <a:r>
              <a:rPr lang="en-US" b="0" i="0" u="none" strike="noStrike" dirty="0">
                <a:solidFill>
                  <a:srgbClr val="000000"/>
                </a:solidFill>
                <a:effectLst/>
                <a:hlinkClick r:id="rId5"/>
              </a:rPr>
              <a:t>WinRAR</a:t>
            </a:r>
            <a:r>
              <a:rPr lang="en-US" b="0" i="0" u="none" strike="noStrike" dirty="0">
                <a:solidFill>
                  <a:srgbClr val="000000"/>
                </a:solidFill>
                <a:effectLst/>
              </a:rPr>
              <a:t> installed. To unzip the folder, right-click on it, find the “WinRAR” command and select “Extract to 'DD_1.0.3-6'”. Afterwards, you can move the folder to </a:t>
            </a:r>
            <a:r>
              <a:rPr lang="en-US" b="0" i="0" u="none" strike="noStrike" dirty="0">
                <a:solidFill>
                  <a:srgbClr val="000000"/>
                </a:solidFill>
                <a:effectLst/>
                <a:latin typeface="YAD7UJRv9J4 0"/>
              </a:rPr>
              <a:t>the preferred directory. Click </a:t>
            </a:r>
            <a:r>
              <a:rPr lang="en-US" b="0" i="0" u="none" strike="noStrike" dirty="0">
                <a:solidFill>
                  <a:srgbClr val="000000"/>
                </a:solidFill>
                <a:effectLst/>
                <a:latin typeface="YAD7UJRv9J4 0"/>
                <a:hlinkClick r:id="rId6"/>
              </a:rPr>
              <a:t>here</a:t>
            </a:r>
            <a:r>
              <a:rPr lang="en-US" b="0" i="0" u="none" strike="noStrike" dirty="0">
                <a:solidFill>
                  <a:srgbClr val="000000"/>
                </a:solidFill>
                <a:effectLst/>
                <a:latin typeface="YAD7UJRv9J4 0"/>
              </a:rPr>
              <a:t> and </a:t>
            </a:r>
            <a:r>
              <a:rPr lang="en-US" b="1" i="0" u="none" strike="noStrike" dirty="0">
                <a:solidFill>
                  <a:srgbClr val="000000"/>
                </a:solidFill>
                <a:effectLst/>
                <a:latin typeface="YAD7UJRv9J4 0"/>
              </a:rPr>
              <a:t>make a copy </a:t>
            </a:r>
            <a:r>
              <a:rPr lang="en-US" b="0" i="0" u="none" strike="noStrike" dirty="0">
                <a:solidFill>
                  <a:srgbClr val="000000"/>
                </a:solidFill>
                <a:effectLst/>
                <a:latin typeface="YAD7UJRv9J4 0"/>
              </a:rPr>
              <a:t>of the user interface (Google Sheets) and</a:t>
            </a:r>
            <a:r>
              <a:rPr lang="en-US" b="1" i="0" u="none" strike="noStrike" dirty="0">
                <a:solidFill>
                  <a:srgbClr val="000000"/>
                </a:solidFill>
                <a:effectLst/>
                <a:latin typeface="YAD7UJRv9J4 0"/>
              </a:rPr>
              <a:t> give it a new name</a:t>
            </a:r>
            <a:r>
              <a:rPr lang="en-US" b="0" i="0" u="none" strike="noStrike" dirty="0">
                <a:solidFill>
                  <a:srgbClr val="000000"/>
                </a:solidFill>
                <a:effectLst/>
                <a:latin typeface="YAD7UJRv9J4 0"/>
              </a:rPr>
              <a:t>. Ac</a:t>
            </a:r>
            <a:r>
              <a:rPr lang="en-US" dirty="0">
                <a:solidFill>
                  <a:srgbClr val="000000"/>
                </a:solidFill>
                <a:latin typeface="YAD7UJRv9J4 0"/>
              </a:rPr>
              <a:t>cess the source code clicking </a:t>
            </a:r>
            <a:r>
              <a:rPr lang="en-US" b="0" i="0" u="none" strike="noStrike" dirty="0">
                <a:solidFill>
                  <a:srgbClr val="000000"/>
                </a:solidFill>
                <a:effectLst/>
                <a:latin typeface="YAD7UJRv9J4 0"/>
                <a:hlinkClick r:id="rId7"/>
              </a:rPr>
              <a:t>here</a:t>
            </a:r>
            <a:r>
              <a:rPr lang="en-US" b="0" i="0" u="none" strike="noStrike" dirty="0">
                <a:solidFill>
                  <a:srgbClr val="000000"/>
                </a:solidFill>
                <a:effectLst/>
                <a:latin typeface="YAD7UJRv9J4 0"/>
              </a:rPr>
              <a:t>. </a:t>
            </a:r>
            <a:r>
              <a:rPr lang="en-US" b="1" i="0" u="none" strike="noStrike" dirty="0">
                <a:solidFill>
                  <a:srgbClr val="000000"/>
                </a:solidFill>
                <a:effectLst/>
                <a:latin typeface="YAD7UJRv9J4 0"/>
              </a:rPr>
              <a:t>For downloading the software on Linux and macOS operating systems, please get in touch with the </a:t>
            </a:r>
            <a:r>
              <a:rPr lang="en-US" b="1" i="0" u="none" strike="noStrike" dirty="0">
                <a:solidFill>
                  <a:srgbClr val="000000"/>
                </a:solidFill>
                <a:effectLst/>
                <a:latin typeface="YAD7UJRv9J4 0"/>
                <a:hlinkClick r:id="rId8"/>
              </a:rPr>
              <a:t>authors</a:t>
            </a:r>
            <a:r>
              <a:rPr lang="en-US" b="0" i="0" u="none" strike="noStrike" dirty="0">
                <a:solidFill>
                  <a:srgbClr val="000000"/>
                </a:solidFill>
                <a:effectLst/>
                <a:latin typeface="YAD7UJRv9J4 0"/>
              </a:rPr>
              <a:t>.</a:t>
            </a:r>
          </a:p>
          <a:p>
            <a:pPr marL="342900" indent="-342900" algn="just">
              <a:buAutoNum type="arabicParenR"/>
            </a:pPr>
            <a:endParaRPr lang="en-US" dirty="0">
              <a:solidFill>
                <a:srgbClr val="000000"/>
              </a:solidFill>
              <a:effectLst/>
              <a:latin typeface="YAD7UJRv9J4 0"/>
            </a:endParaRPr>
          </a:p>
          <a:p>
            <a:pPr algn="just"/>
            <a:r>
              <a:rPr lang="en-US" dirty="0">
                <a:solidFill>
                  <a:srgbClr val="000000"/>
                </a:solidFill>
                <a:latin typeface="YAD7UJRv9J4 0"/>
              </a:rPr>
              <a:t>ii)</a:t>
            </a:r>
            <a:r>
              <a:rPr lang="en-US" b="0" i="0" u="none" strike="noStrike" dirty="0">
                <a:solidFill>
                  <a:srgbClr val="000000"/>
                </a:solidFill>
                <a:effectLst/>
                <a:latin typeface="YAD7UJRv9J4 0"/>
              </a:rPr>
              <a:t> </a:t>
            </a:r>
            <a:r>
              <a:rPr lang="en-US" b="0" i="0" dirty="0">
                <a:effectLst/>
              </a:rPr>
              <a:t>Within the unzipped folder, find the executable file (</a:t>
            </a:r>
            <a:r>
              <a:rPr lang="en-US" b="0" i="0" dirty="0" err="1">
                <a:effectLst/>
              </a:rPr>
              <a:t>AR_Project</a:t>
            </a:r>
            <a:r>
              <a:rPr lang="en-US" b="0" i="0" dirty="0">
                <a:effectLst/>
              </a:rPr>
              <a:t>) and run it.</a:t>
            </a:r>
          </a:p>
          <a:p>
            <a:pPr algn="just"/>
            <a:endParaRPr lang="en-US" dirty="0">
              <a:effectLst/>
            </a:endParaRPr>
          </a:p>
          <a:p>
            <a:pPr algn="just"/>
            <a:r>
              <a:rPr lang="en-US" b="0" i="0" dirty="0">
                <a:effectLst/>
              </a:rPr>
              <a:t>iii) A dialog box will appear, offering choices for screen resolution and graphics. If you prefer the program to run in a window, click "Windowed." Otherwise, click "Play!" to launch the game in full screen mode. To exit full screen, you can use the following key combinations: ALT + F4, ALT + TAB, or WINDOWS + D (see Figure 4).</a:t>
            </a:r>
            <a:endParaRPr lang="en-US" dirty="0">
              <a:effectLst/>
            </a:endParaRPr>
          </a:p>
        </p:txBody>
      </p:sp>
      <p:pic>
        <p:nvPicPr>
          <p:cNvPr id="13" name="Imagem 12" descr="Interface gráfica do usuário&#10;&#10;Descrição gerada automaticamente">
            <a:extLst>
              <a:ext uri="{FF2B5EF4-FFF2-40B4-BE49-F238E27FC236}">
                <a16:creationId xmlns:a16="http://schemas.microsoft.com/office/drawing/2014/main" id="{AB036225-3C09-D26F-C163-03ED337964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272" y="6724081"/>
            <a:ext cx="2687728" cy="2507729"/>
          </a:xfrm>
          <a:prstGeom prst="rect">
            <a:avLst/>
          </a:prstGeom>
        </p:spPr>
      </p:pic>
      <p:sp>
        <p:nvSpPr>
          <p:cNvPr id="15" name="CaixaDeTexto 14">
            <a:extLst>
              <a:ext uri="{FF2B5EF4-FFF2-40B4-BE49-F238E27FC236}">
                <a16:creationId xmlns:a16="http://schemas.microsoft.com/office/drawing/2014/main" id="{90B3D3C5-7CB7-1780-6B66-B304987FCF37}"/>
              </a:ext>
            </a:extLst>
          </p:cNvPr>
          <p:cNvSpPr txBox="1"/>
          <p:nvPr/>
        </p:nvSpPr>
        <p:spPr>
          <a:xfrm>
            <a:off x="3402256" y="7855007"/>
            <a:ext cx="2916328" cy="1384995"/>
          </a:xfrm>
          <a:prstGeom prst="rect">
            <a:avLst/>
          </a:prstGeom>
          <a:noFill/>
        </p:spPr>
        <p:txBody>
          <a:bodyPr wrap="square">
            <a:spAutoFit/>
          </a:bodyPr>
          <a:lstStyle/>
          <a:p>
            <a:pPr algn="just"/>
            <a:r>
              <a:rPr lang="en-US" sz="1400" b="1" i="0" u="none" strike="noStrike" dirty="0">
                <a:solidFill>
                  <a:srgbClr val="000000"/>
                </a:solidFill>
                <a:effectLst/>
              </a:rPr>
              <a:t>Figure 4.</a:t>
            </a:r>
            <a:r>
              <a:rPr lang="en-US" sz="1400" b="0" i="0" u="none" strike="noStrike" dirty="0">
                <a:solidFill>
                  <a:srgbClr val="000000"/>
                </a:solidFill>
                <a:effectLst/>
              </a:rPr>
              <a:t> Most modern computers should be able to handle the "Ultra" quality settings without issues. However, if you encounter any problems, you can choose a lower configuration.</a:t>
            </a:r>
            <a:endParaRPr lang="pt-BR" sz="1400" dirty="0"/>
          </a:p>
        </p:txBody>
      </p:sp>
      <p:sp>
        <p:nvSpPr>
          <p:cNvPr id="16" name="Elipse 15">
            <a:extLst>
              <a:ext uri="{FF2B5EF4-FFF2-40B4-BE49-F238E27FC236}">
                <a16:creationId xmlns:a16="http://schemas.microsoft.com/office/drawing/2014/main" id="{062A7A4C-A973-C8BD-6D2D-E962A94F5AEB}"/>
              </a:ext>
            </a:extLst>
          </p:cNvPr>
          <p:cNvSpPr/>
          <p:nvPr/>
        </p:nvSpPr>
        <p:spPr>
          <a:xfrm>
            <a:off x="2337648" y="8140462"/>
            <a:ext cx="568734" cy="323885"/>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3" name="CaixaDeTexto 2">
            <a:extLst>
              <a:ext uri="{FF2B5EF4-FFF2-40B4-BE49-F238E27FC236}">
                <a16:creationId xmlns:a16="http://schemas.microsoft.com/office/drawing/2014/main" id="{E56CF73B-21F1-AD4F-C262-8A195DA76D56}"/>
              </a:ext>
            </a:extLst>
          </p:cNvPr>
          <p:cNvSpPr txBox="1"/>
          <p:nvPr/>
        </p:nvSpPr>
        <p:spPr>
          <a:xfrm>
            <a:off x="6318584" y="147592"/>
            <a:ext cx="418704" cy="369332"/>
          </a:xfrm>
          <a:prstGeom prst="rect">
            <a:avLst/>
          </a:prstGeom>
          <a:noFill/>
        </p:spPr>
        <p:txBody>
          <a:bodyPr wrap="none" rtlCol="0">
            <a:spAutoFit/>
          </a:bodyPr>
          <a:lstStyle/>
          <a:p>
            <a:r>
              <a:rPr lang="pt-BR" dirty="0"/>
              <a:t>18</a:t>
            </a:r>
          </a:p>
        </p:txBody>
      </p:sp>
      <p:sp>
        <p:nvSpPr>
          <p:cNvPr id="7" name="Retângulo: Cantos Arredondados 6">
            <a:extLst>
              <a:ext uri="{FF2B5EF4-FFF2-40B4-BE49-F238E27FC236}">
                <a16:creationId xmlns:a16="http://schemas.microsoft.com/office/drawing/2014/main" id="{E64E1BB9-7F7F-A372-2783-6A6C61A3BF55}"/>
              </a:ext>
            </a:extLst>
          </p:cNvPr>
          <p:cNvSpPr/>
          <p:nvPr/>
        </p:nvSpPr>
        <p:spPr>
          <a:xfrm>
            <a:off x="3784600" y="5956300"/>
            <a:ext cx="952499" cy="279400"/>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82DBCC45-C534-8EB1-03A2-082218BEFE1A}"/>
              </a:ext>
            </a:extLst>
          </p:cNvPr>
          <p:cNvSpPr/>
          <p:nvPr/>
        </p:nvSpPr>
        <p:spPr>
          <a:xfrm>
            <a:off x="4822320" y="5956300"/>
            <a:ext cx="1108580" cy="279400"/>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DA9FA214-B196-58CA-B4B8-E871AE5C4108}"/>
              </a:ext>
            </a:extLst>
          </p:cNvPr>
          <p:cNvSpPr/>
          <p:nvPr/>
        </p:nvSpPr>
        <p:spPr>
          <a:xfrm>
            <a:off x="552450" y="6210300"/>
            <a:ext cx="1409700" cy="279400"/>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519556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9700142"/>
          </a:xfrm>
          <a:prstGeom prst="rect">
            <a:avLst/>
          </a:prstGeom>
        </p:spPr>
      </p:pic>
      <p:sp>
        <p:nvSpPr>
          <p:cNvPr id="7" name="CaixaDeTexto 6">
            <a:extLst>
              <a:ext uri="{FF2B5EF4-FFF2-40B4-BE49-F238E27FC236}">
                <a16:creationId xmlns:a16="http://schemas.microsoft.com/office/drawing/2014/main" id="{C74B9E2C-85C8-1C1B-2695-C99621D922C6}"/>
              </a:ext>
            </a:extLst>
          </p:cNvPr>
          <p:cNvSpPr txBox="1"/>
          <p:nvPr/>
        </p:nvSpPr>
        <p:spPr>
          <a:xfrm>
            <a:off x="471486" y="827456"/>
            <a:ext cx="4656568" cy="646331"/>
          </a:xfrm>
          <a:prstGeom prst="rect">
            <a:avLst/>
          </a:prstGeom>
          <a:noFill/>
        </p:spPr>
        <p:txBody>
          <a:bodyPr wrap="square">
            <a:spAutoFit/>
          </a:bodyPr>
          <a:lstStyle/>
          <a:p>
            <a:r>
              <a:rPr lang="pt-BR" b="1" i="0" u="none" strike="noStrike" dirty="0">
                <a:solidFill>
                  <a:srgbClr val="000000"/>
                </a:solidFill>
                <a:effectLst/>
              </a:rPr>
              <a:t>3.3. </a:t>
            </a:r>
            <a:r>
              <a:rPr lang="en-US" sz="1800" b="1" dirty="0">
                <a:effectLst/>
                <a:latin typeface="Calibri" panose="020F0502020204030204" pitchFamily="34" charset="0"/>
                <a:ea typeface="Calibri" panose="020F0502020204030204" pitchFamily="34" charset="0"/>
                <a:cs typeface="Calibri" panose="020F0502020204030204" pitchFamily="34" charset="0"/>
              </a:rPr>
              <a:t>General description of the tasks/games</a:t>
            </a:r>
            <a:endParaRPr lang="pt-BR" sz="1800" dirty="0">
              <a:effectLst/>
              <a:latin typeface="Calibri" panose="020F0502020204030204" pitchFamily="34" charset="0"/>
              <a:ea typeface="Calibri" panose="020F0502020204030204" pitchFamily="34" charset="0"/>
            </a:endParaRPr>
          </a:p>
          <a:p>
            <a:endParaRPr lang="pt-BR" dirty="0"/>
          </a:p>
        </p:txBody>
      </p:sp>
      <p:sp>
        <p:nvSpPr>
          <p:cNvPr id="8" name="CaixaDeTexto 7">
            <a:extLst>
              <a:ext uri="{FF2B5EF4-FFF2-40B4-BE49-F238E27FC236}">
                <a16:creationId xmlns:a16="http://schemas.microsoft.com/office/drawing/2014/main" id="{18D053BC-C5D7-F4E2-0E2E-983F887C2EEB}"/>
              </a:ext>
            </a:extLst>
          </p:cNvPr>
          <p:cNvSpPr txBox="1"/>
          <p:nvPr/>
        </p:nvSpPr>
        <p:spPr>
          <a:xfrm>
            <a:off x="471487" y="1341211"/>
            <a:ext cx="5915025" cy="8230651"/>
          </a:xfrm>
          <a:prstGeom prst="rect">
            <a:avLst/>
          </a:prstGeom>
          <a:noFill/>
        </p:spPr>
        <p:txBody>
          <a:bodyPr wrap="square" rtlCol="0">
            <a:spAutoFit/>
          </a:bodyPr>
          <a:lstStyle/>
          <a:p>
            <a:pPr indent="270510" algn="just">
              <a:lnSpc>
                <a:spcPct val="114000"/>
              </a:lnSpc>
              <a:spcAft>
                <a:spcPts val="600"/>
              </a:spcAft>
            </a:pPr>
            <a:r>
              <a:rPr lang="en-US"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each game/task, participants are asked to choose between immediately receiving a lower reward (i.e., 100, 400 or 700 points with no delay) or waiting for varying delays (i.e., 7, 15, 30 or 60 s) to receive a higher reward (1000 points). These points and delays were chosen based on prior research involving underaged participants (</a:t>
            </a:r>
            <a:r>
              <a:rPr lang="en-US" sz="17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Scheres</a:t>
            </a:r>
            <a:r>
              <a:rPr lang="en-US"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et al., 2014; Utsumi et al., 2016), but all these parameters can be altered as explained in C</a:t>
            </a:r>
            <a:r>
              <a:rPr lang="en-US" sz="1700" dirty="0">
                <a:solidFill>
                  <a:srgbClr val="000000"/>
                </a:solidFill>
                <a:latin typeface="Calibri" panose="020F0502020204030204" pitchFamily="34" charset="0"/>
                <a:ea typeface="Calibri" panose="020F0502020204030204" pitchFamily="34" charset="0"/>
                <a:cs typeface="Calibri" panose="020F0502020204030204" pitchFamily="34" charset="0"/>
              </a:rPr>
              <a:t>hapter</a:t>
            </a:r>
            <a:r>
              <a:rPr lang="en-US"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700" dirty="0">
                <a:solidFill>
                  <a:srgbClr val="000000"/>
                </a:solidFill>
                <a:latin typeface="Calibri" panose="020F0502020204030204" pitchFamily="34" charset="0"/>
                <a:ea typeface="Calibri" panose="020F0502020204030204" pitchFamily="34" charset="0"/>
                <a:cs typeface="Calibri" panose="020F0502020204030204" pitchFamily="34" charset="0"/>
                <a:hlinkClick r:id="rId4" action="ppaction://hlinksldjump"/>
              </a:rPr>
              <a:t>6. User Interface</a:t>
            </a:r>
            <a:r>
              <a:rPr lang="en-US"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700" dirty="0">
                <a:solidFill>
                  <a:srgbClr val="000000"/>
                </a:solidFill>
                <a:latin typeface="Calibri" panose="020F0502020204030204" pitchFamily="34" charset="0"/>
                <a:ea typeface="Calibri" panose="020F0502020204030204" pitchFamily="34" charset="0"/>
                <a:cs typeface="Calibri" panose="020F0502020204030204" pitchFamily="34" charset="0"/>
              </a:rPr>
              <a:t>regarding software </a:t>
            </a:r>
            <a:r>
              <a:rPr lang="en-US"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editing. </a:t>
            </a:r>
          </a:p>
          <a:p>
            <a:pPr algn="just">
              <a:lnSpc>
                <a:spcPct val="114000"/>
              </a:lnSpc>
              <a:spcAft>
                <a:spcPts val="600"/>
              </a:spcAft>
            </a:pPr>
            <a:r>
              <a:rPr lang="en-US" sz="17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the literature the number of trials </a:t>
            </a:r>
            <a:r>
              <a:rPr lang="en-US" sz="1700" dirty="0">
                <a:solidFill>
                  <a:srgbClr val="000000"/>
                </a:solidFill>
                <a:latin typeface="Calibri" panose="020F0502020204030204" pitchFamily="34" charset="0"/>
                <a:ea typeface="Calibri" panose="020F0502020204030204" pitchFamily="34" charset="0"/>
                <a:cs typeface="Calibri" panose="020F0502020204030204" pitchFamily="34" charset="0"/>
              </a:rPr>
              <a:t>can vary</a:t>
            </a:r>
            <a:r>
              <a:rPr lang="en-US" sz="17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but it is common </a:t>
            </a:r>
            <a:r>
              <a:rPr lang="en-US" sz="1700" b="0" i="0" dirty="0">
                <a:effectLst/>
              </a:rPr>
              <a:t>to repeat the same pairing of delay and reward (e.g., choosing between 400 points immediately or waiting 15 seconds for 1000 points) more than once (Patros et al., 2016).</a:t>
            </a:r>
            <a:endParaRPr lang="en-US" sz="1700" dirty="0">
              <a:effectLst/>
              <a:ea typeface="Calibri" panose="020F0502020204030204" pitchFamily="34" charset="0"/>
              <a:cs typeface="Calibri" panose="020F0502020204030204" pitchFamily="34" charset="0"/>
            </a:endParaRP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In the Waiting Game, each lower reward is paired with each delay three times, excluding zero time. For example, the choice between immediately receiving 100 points and waiting 7 seconds for 1000 points is presented three times during each game. Therefore, for each delay, there are 12 possible pairings with immediate rewards, resulting in a total of 36 trials per game. Points are used as rewards, and in the case of real rewards, more points within certain ranges can be converted into higher monetary values (see Utsumi et al., 2016), which can be determined by experimenters.</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The visual layout of the software was designed with adolescents in mind. To emulate the typical style of video games, the program uses icons and images instead of text wherever possible, and written instructions are kept to a minimum.</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4000"/>
              </a:lnSpc>
              <a:spcAft>
                <a:spcPts val="600"/>
              </a:spcAft>
            </a:pPr>
            <a:endParaRPr lang="pt-BR" sz="1700" dirty="0">
              <a:effectLst/>
              <a:latin typeface="Calibri" panose="020F0502020204030204" pitchFamily="34" charset="0"/>
              <a:ea typeface="Calibri" panose="020F0502020204030204" pitchFamily="34" charset="0"/>
            </a:endParaRPr>
          </a:p>
        </p:txBody>
      </p:sp>
      <p:sp>
        <p:nvSpPr>
          <p:cNvPr id="3" name="CaixaDeTexto 2">
            <a:extLst>
              <a:ext uri="{FF2B5EF4-FFF2-40B4-BE49-F238E27FC236}">
                <a16:creationId xmlns:a16="http://schemas.microsoft.com/office/drawing/2014/main" id="{9A6C90FC-F56B-963B-2E38-2076BC2AF171}"/>
              </a:ext>
            </a:extLst>
          </p:cNvPr>
          <p:cNvSpPr txBox="1"/>
          <p:nvPr/>
        </p:nvSpPr>
        <p:spPr>
          <a:xfrm>
            <a:off x="6318584" y="147592"/>
            <a:ext cx="418704" cy="369332"/>
          </a:xfrm>
          <a:prstGeom prst="rect">
            <a:avLst/>
          </a:prstGeom>
          <a:noFill/>
        </p:spPr>
        <p:txBody>
          <a:bodyPr wrap="none" rtlCol="0">
            <a:spAutoFit/>
          </a:bodyPr>
          <a:lstStyle/>
          <a:p>
            <a:r>
              <a:rPr lang="pt-BR" dirty="0"/>
              <a:t>19</a:t>
            </a:r>
          </a:p>
        </p:txBody>
      </p:sp>
    </p:spTree>
    <p:extLst>
      <p:ext uri="{BB962C8B-B14F-4D97-AF65-F5344CB8AC3E}">
        <p14:creationId xmlns:p14="http://schemas.microsoft.com/office/powerpoint/2010/main" val="1628663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9700142"/>
          </a:xfrm>
          <a:prstGeom prst="rect">
            <a:avLst/>
          </a:prstGeom>
        </p:spPr>
      </p:pic>
      <p:sp>
        <p:nvSpPr>
          <p:cNvPr id="8" name="CaixaDeTexto 7">
            <a:extLst>
              <a:ext uri="{FF2B5EF4-FFF2-40B4-BE49-F238E27FC236}">
                <a16:creationId xmlns:a16="http://schemas.microsoft.com/office/drawing/2014/main" id="{18D053BC-C5D7-F4E2-0E2E-983F887C2EEB}"/>
              </a:ext>
            </a:extLst>
          </p:cNvPr>
          <p:cNvSpPr txBox="1"/>
          <p:nvPr/>
        </p:nvSpPr>
        <p:spPr>
          <a:xfrm>
            <a:off x="372634" y="755773"/>
            <a:ext cx="5915025" cy="6396431"/>
          </a:xfrm>
          <a:prstGeom prst="rect">
            <a:avLst/>
          </a:prstGeom>
          <a:noFill/>
        </p:spPr>
        <p:txBody>
          <a:bodyPr wrap="square" rtlCol="0">
            <a:spAutoFit/>
          </a:bodyPr>
          <a:lstStyle/>
          <a:p>
            <a:pPr algn="just">
              <a:lnSpc>
                <a:spcPct val="115000"/>
              </a:lnSpc>
              <a:spcAft>
                <a:spcPts val="1000"/>
              </a:spcAft>
            </a:pPr>
            <a:r>
              <a:rPr lang="en-US" sz="17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750" dirty="0">
                <a:solidFill>
                  <a:srgbClr val="000000"/>
                </a:solidFill>
                <a:ea typeface="Calibri" panose="020F0502020204030204" pitchFamily="34" charset="0"/>
                <a:cs typeface="Calibri" panose="020F0502020204030204" pitchFamily="34" charset="0"/>
              </a:rPr>
              <a:t>Delays, rewards and total scores are always displayed in the same spatial locations to reduce cognitive demands.</a:t>
            </a:r>
            <a:r>
              <a:rPr lang="en-US" sz="1750" dirty="0">
                <a:effectLst/>
                <a:latin typeface="Calibri" panose="020F0502020204030204" pitchFamily="34" charset="0"/>
                <a:ea typeface="Calibri" panose="020F0502020204030204" pitchFamily="34" charset="0"/>
                <a:cs typeface="Times New Roman" panose="02020603050405020304" pitchFamily="18" charset="0"/>
              </a:rPr>
              <a:t> This approach takes advantage of the fact that individuals tend to implicitly learn environmental patterns, making it easier for them to make predictions (e.g., Garrido et al., 2016). By maintaining this consistency, we prevent disruptions in these learned patterns, allowing test-takers to concentrate on the demands of the DD tasks.</a:t>
            </a:r>
            <a:endParaRPr lang="en-US" sz="1750" dirty="0">
              <a:ea typeface="Calibri" panose="020F0502020204030204" pitchFamily="34" charset="0"/>
              <a:cs typeface="Calibri" panose="020F0502020204030204" pitchFamily="34" charset="0"/>
            </a:endParaRPr>
          </a:p>
          <a:p>
            <a:pPr algn="just">
              <a:lnSpc>
                <a:spcPct val="115000"/>
              </a:lnSpc>
              <a:spcAft>
                <a:spcPts val="1000"/>
              </a:spcAft>
            </a:pPr>
            <a:r>
              <a:rPr lang="en-US" sz="1750" dirty="0">
                <a:ea typeface="Calibri" panose="020F0502020204030204" pitchFamily="34" charset="0"/>
                <a:cs typeface="Calibri" panose="020F0502020204030204" pitchFamily="34" charset="0"/>
              </a:rPr>
              <a:t>	 Additionally, for tasks involving real delays, participants are represented by avatars designed in a manga style, which is a popular Japanese graphic novel (comic) and anime style known worldwide (</a:t>
            </a:r>
            <a:r>
              <a:rPr lang="en-US" sz="1750" dirty="0" err="1">
                <a:ea typeface="Calibri" panose="020F0502020204030204" pitchFamily="34" charset="0"/>
                <a:cs typeface="Calibri" panose="020F0502020204030204" pitchFamily="34" charset="0"/>
              </a:rPr>
              <a:t>Majaw</a:t>
            </a:r>
            <a:r>
              <a:rPr lang="en-US" sz="1750" dirty="0">
                <a:ea typeface="Calibri" panose="020F0502020204030204" pitchFamily="34" charset="0"/>
                <a:cs typeface="Calibri" panose="020F0502020204030204" pitchFamily="34" charset="0"/>
              </a:rPr>
              <a:t>, 2015; Alt, 2020). This aesthetic style is commonly found in video games and is particularly appealing to adolescents. We aimed to leverage this appeal to enhance motivation for completing the DD tasks, even among clinical populations (e.g., individuals with autism spectrum disorder; </a:t>
            </a:r>
            <a:r>
              <a:rPr lang="en-US" sz="1750" dirty="0" err="1">
                <a:ea typeface="Calibri" panose="020F0502020204030204" pitchFamily="34" charset="0"/>
                <a:cs typeface="Calibri" panose="020F0502020204030204" pitchFamily="34" charset="0"/>
              </a:rPr>
              <a:t>Rozema</a:t>
            </a:r>
            <a:r>
              <a:rPr lang="en-US" sz="1750" dirty="0">
                <a:ea typeface="Calibri" panose="020F0502020204030204" pitchFamily="34" charset="0"/>
                <a:cs typeface="Calibri" panose="020F0502020204030204" pitchFamily="34" charset="0"/>
              </a:rPr>
              <a:t>, 2015). The software offers a selection of four manga characters as avatars (two female, one male and one androgynous) to allow for sex/gender identification (see </a:t>
            </a:r>
            <a:r>
              <a:rPr lang="en-US" sz="1750" dirty="0" err="1">
                <a:ea typeface="Calibri" panose="020F0502020204030204" pitchFamily="34" charset="0"/>
                <a:cs typeface="Calibri" panose="020F0502020204030204" pitchFamily="34" charset="0"/>
              </a:rPr>
              <a:t>Trepte</a:t>
            </a:r>
            <a:r>
              <a:rPr lang="en-US" sz="1750" dirty="0">
                <a:ea typeface="Calibri" panose="020F0502020204030204" pitchFamily="34" charset="0"/>
                <a:cs typeface="Calibri" panose="020F0502020204030204" pitchFamily="34" charset="0"/>
              </a:rPr>
              <a:t> &amp; Reinecke, 2010).</a:t>
            </a:r>
            <a:endParaRPr lang="pt-BR" sz="1750" dirty="0">
              <a:effectLst/>
              <a:ea typeface="Calibri" panose="020F0502020204030204" pitchFamily="34" charset="0"/>
              <a:cs typeface="Times New Roman" panose="02020603050405020304" pitchFamily="18" charset="0"/>
            </a:endParaRPr>
          </a:p>
        </p:txBody>
      </p:sp>
      <p:sp>
        <p:nvSpPr>
          <p:cNvPr id="3" name="CaixaDeTexto 2">
            <a:extLst>
              <a:ext uri="{FF2B5EF4-FFF2-40B4-BE49-F238E27FC236}">
                <a16:creationId xmlns:a16="http://schemas.microsoft.com/office/drawing/2014/main" id="{2EABDA17-F4D6-BFE5-4926-03AE05933E7D}"/>
              </a:ext>
            </a:extLst>
          </p:cNvPr>
          <p:cNvSpPr txBox="1"/>
          <p:nvPr/>
        </p:nvSpPr>
        <p:spPr>
          <a:xfrm>
            <a:off x="6318584" y="147592"/>
            <a:ext cx="418704" cy="369332"/>
          </a:xfrm>
          <a:prstGeom prst="rect">
            <a:avLst/>
          </a:prstGeom>
          <a:noFill/>
        </p:spPr>
        <p:txBody>
          <a:bodyPr wrap="none" rtlCol="0">
            <a:spAutoFit/>
          </a:bodyPr>
          <a:lstStyle/>
          <a:p>
            <a:r>
              <a:rPr lang="pt-BR" dirty="0"/>
              <a:t>20</a:t>
            </a:r>
          </a:p>
        </p:txBody>
      </p:sp>
    </p:spTree>
    <p:extLst>
      <p:ext uri="{BB962C8B-B14F-4D97-AF65-F5344CB8AC3E}">
        <p14:creationId xmlns:p14="http://schemas.microsoft.com/office/powerpoint/2010/main" val="2435764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EB5C9060-352B-13AC-24DE-6780CC77A0C7}"/>
              </a:ext>
            </a:extLst>
          </p:cNvPr>
          <p:cNvSpPr txBox="1"/>
          <p:nvPr/>
        </p:nvSpPr>
        <p:spPr>
          <a:xfrm>
            <a:off x="560387" y="702279"/>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 General administration of the tasks</a:t>
            </a:r>
            <a:endParaRPr lang="pt-BR" sz="1800" dirty="0">
              <a:effectLst/>
              <a:latin typeface="Calibri" panose="020F0502020204030204" pitchFamily="34" charset="0"/>
              <a:ea typeface="Calibri" panose="020F0502020204030204" pitchFamily="34" charset="0"/>
            </a:endParaRPr>
          </a:p>
        </p:txBody>
      </p:sp>
      <p:sp>
        <p:nvSpPr>
          <p:cNvPr id="8" name="CaixaDeTexto 7">
            <a:extLst>
              <a:ext uri="{FF2B5EF4-FFF2-40B4-BE49-F238E27FC236}">
                <a16:creationId xmlns:a16="http://schemas.microsoft.com/office/drawing/2014/main" id="{377FAD23-2FBF-2E89-1474-75A2BD6F0C2B}"/>
              </a:ext>
            </a:extLst>
          </p:cNvPr>
          <p:cNvSpPr txBox="1"/>
          <p:nvPr/>
        </p:nvSpPr>
        <p:spPr>
          <a:xfrm>
            <a:off x="471487" y="1260865"/>
            <a:ext cx="5826126" cy="615553"/>
          </a:xfrm>
          <a:prstGeom prst="rect">
            <a:avLst/>
          </a:prstGeom>
          <a:noFill/>
        </p:spPr>
        <p:txBody>
          <a:bodyPr wrap="square">
            <a:spAutoFit/>
          </a:bodyPr>
          <a:lstStyle/>
          <a:p>
            <a:pPr indent="228600" algn="just">
              <a:spcAft>
                <a:spcPts val="800"/>
              </a:spcAft>
            </a:pPr>
            <a:r>
              <a:rPr lang="en-US" sz="1700" dirty="0">
                <a:effectLst/>
                <a:latin typeface="Calibri" panose="020F0502020204030204" pitchFamily="34" charset="0"/>
                <a:ea typeface="Calibri" panose="020F0502020204030204" pitchFamily="34" charset="0"/>
                <a:cs typeface="Calibri" panose="020F0502020204030204" pitchFamily="34" charset="0"/>
              </a:rPr>
              <a:t>The software administration comprises six steps outlined in Figure 5, which will be elaborated upon below:</a:t>
            </a:r>
            <a:endParaRPr lang="pt-BR" sz="1700" dirty="0">
              <a:effectLst/>
              <a:latin typeface="Calibri" panose="020F0502020204030204" pitchFamily="34" charset="0"/>
              <a:ea typeface="Calibri" panose="020F0502020204030204" pitchFamily="34" charset="0"/>
            </a:endParaRPr>
          </a:p>
        </p:txBody>
      </p:sp>
      <p:grpSp>
        <p:nvGrpSpPr>
          <p:cNvPr id="19" name="Agrupar 18">
            <a:extLst>
              <a:ext uri="{FF2B5EF4-FFF2-40B4-BE49-F238E27FC236}">
                <a16:creationId xmlns:a16="http://schemas.microsoft.com/office/drawing/2014/main" id="{DEE3B198-2ACD-8FFC-5562-5ECD97B2DBC1}"/>
              </a:ext>
            </a:extLst>
          </p:cNvPr>
          <p:cNvGrpSpPr/>
          <p:nvPr/>
        </p:nvGrpSpPr>
        <p:grpSpPr>
          <a:xfrm>
            <a:off x="215899" y="2393578"/>
            <a:ext cx="6170613" cy="4389809"/>
            <a:chOff x="-1" y="2393578"/>
            <a:chExt cx="6170613" cy="4389809"/>
          </a:xfrm>
        </p:grpSpPr>
        <p:pic>
          <p:nvPicPr>
            <p:cNvPr id="12" name="Imagem 11" descr="Interface gráfica do usuário&#10;&#10;Descrição gerada automaticamente">
              <a:extLst>
                <a:ext uri="{FF2B5EF4-FFF2-40B4-BE49-F238E27FC236}">
                  <a16:creationId xmlns:a16="http://schemas.microsoft.com/office/drawing/2014/main" id="{92464F6D-E0D7-D338-394F-9A4D1E364E72}"/>
                </a:ext>
              </a:extLst>
            </p:cNvPr>
            <p:cNvPicPr>
              <a:picLocks noChangeAspect="1"/>
            </p:cNvPicPr>
            <p:nvPr/>
          </p:nvPicPr>
          <p:blipFill rotWithShape="1">
            <a:blip r:embed="rId4">
              <a:extLst>
                <a:ext uri="{28A0092B-C50C-407E-A947-70E740481C1C}">
                  <a14:useLocalDpi xmlns:a14="http://schemas.microsoft.com/office/drawing/2010/main" val="0"/>
                </a:ext>
              </a:extLst>
            </a:blip>
            <a:srcRect r="20931"/>
            <a:stretch/>
          </p:blipFill>
          <p:spPr>
            <a:xfrm>
              <a:off x="-1" y="2393578"/>
              <a:ext cx="6170613" cy="4389809"/>
            </a:xfrm>
            <a:prstGeom prst="rect">
              <a:avLst/>
            </a:prstGeom>
          </p:spPr>
        </p:pic>
        <p:sp>
          <p:nvSpPr>
            <p:cNvPr id="13" name="Retângulo 12">
              <a:extLst>
                <a:ext uri="{FF2B5EF4-FFF2-40B4-BE49-F238E27FC236}">
                  <a16:creationId xmlns:a16="http://schemas.microsoft.com/office/drawing/2014/main" id="{B67E1933-B1C2-51E1-9448-0EA8EBAF61BA}"/>
                </a:ext>
              </a:extLst>
            </p:cNvPr>
            <p:cNvSpPr/>
            <p:nvPr/>
          </p:nvSpPr>
          <p:spPr>
            <a:xfrm>
              <a:off x="3168650" y="5346700"/>
              <a:ext cx="2933700" cy="685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Tasks</a:t>
              </a:r>
              <a:r>
                <a:rPr lang="pt-BR" dirty="0"/>
                <a:t> in </a:t>
              </a:r>
              <a:r>
                <a:rPr lang="pt-BR" dirty="0" err="1"/>
                <a:t>random</a:t>
              </a:r>
              <a:r>
                <a:rPr lang="pt-BR" dirty="0"/>
                <a:t> </a:t>
              </a:r>
              <a:r>
                <a:rPr lang="pt-BR" dirty="0" err="1"/>
                <a:t>order</a:t>
              </a:r>
              <a:endParaRPr lang="pt-BR" dirty="0"/>
            </a:p>
          </p:txBody>
        </p:sp>
        <p:cxnSp>
          <p:nvCxnSpPr>
            <p:cNvPr id="15" name="Conector de Seta Reta 14">
              <a:extLst>
                <a:ext uri="{FF2B5EF4-FFF2-40B4-BE49-F238E27FC236}">
                  <a16:creationId xmlns:a16="http://schemas.microsoft.com/office/drawing/2014/main" id="{3AF1DC12-AC1C-CC9F-3BF3-A0B90D579E10}"/>
                </a:ext>
              </a:extLst>
            </p:cNvPr>
            <p:cNvCxnSpPr>
              <a:cxnSpLocks/>
            </p:cNvCxnSpPr>
            <p:nvPr/>
          </p:nvCxnSpPr>
          <p:spPr>
            <a:xfrm>
              <a:off x="4638673" y="4965700"/>
              <a:ext cx="2"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1" name="CaixaDeTexto 20">
            <a:extLst>
              <a:ext uri="{FF2B5EF4-FFF2-40B4-BE49-F238E27FC236}">
                <a16:creationId xmlns:a16="http://schemas.microsoft.com/office/drawing/2014/main" id="{F282EB99-2143-67F7-1D36-50D6FA5ED6B5}"/>
              </a:ext>
            </a:extLst>
          </p:cNvPr>
          <p:cNvSpPr txBox="1"/>
          <p:nvPr/>
        </p:nvSpPr>
        <p:spPr>
          <a:xfrm>
            <a:off x="560386" y="6364168"/>
            <a:ext cx="5826125" cy="1169551"/>
          </a:xfrm>
          <a:prstGeom prst="rect">
            <a:avLst/>
          </a:prstGeom>
          <a:noFill/>
        </p:spPr>
        <p:txBody>
          <a:bodyPr wrap="square">
            <a:spAutoFit/>
          </a:bodyPr>
          <a:lstStyle/>
          <a:p>
            <a:pPr algn="just"/>
            <a:r>
              <a:rPr lang="en-GB" sz="1400" b="1" dirty="0">
                <a:effectLst/>
                <a:latin typeface="Calibri" panose="020F0502020204030204" pitchFamily="34" charset="0"/>
                <a:ea typeface="Calibri" panose="020F0502020204030204" pitchFamily="34" charset="0"/>
              </a:rPr>
              <a:t>Figure 5. </a:t>
            </a:r>
            <a:r>
              <a:rPr lang="en-GB" sz="1400" dirty="0">
                <a:effectLst/>
                <a:latin typeface="Calibri" panose="020F0502020204030204" pitchFamily="34" charset="0"/>
                <a:ea typeface="Calibri" panose="020F0502020204030204" pitchFamily="34" charset="0"/>
              </a:rPr>
              <a:t>This figure illustrates the steps when running the software:</a:t>
            </a:r>
            <a:r>
              <a:rPr lang="en-GB" sz="1400" i="1" dirty="0">
                <a:effectLst/>
                <a:latin typeface="Calibri" panose="020F0502020204030204" pitchFamily="34" charset="0"/>
                <a:ea typeface="Calibri" panose="020F0502020204030204" pitchFamily="34" charset="0"/>
              </a:rPr>
              <a:t> </a:t>
            </a:r>
            <a:r>
              <a:rPr lang="en-GB" sz="1400" dirty="0">
                <a:effectLst/>
                <a:latin typeface="Calibri" panose="020F0502020204030204" pitchFamily="34" charset="0"/>
                <a:ea typeface="Calibri" panose="020F0502020204030204" pitchFamily="34" charset="0"/>
              </a:rPr>
              <a:t>1) Registration; 2) Initial instructions; 3) Presentation of points; 4) Choosing an avatar; 5) Presentation of delays; and 6) Games, presented in random order: Imaginary Game (hypothetical task), Real Game (real-time task) and Patience Game (hypothetical with temporal expectation).</a:t>
            </a:r>
            <a:endParaRPr lang="pt-BR" sz="1400" dirty="0"/>
          </a:p>
        </p:txBody>
      </p:sp>
      <p:sp>
        <p:nvSpPr>
          <p:cNvPr id="3" name="CaixaDeTexto 2">
            <a:extLst>
              <a:ext uri="{FF2B5EF4-FFF2-40B4-BE49-F238E27FC236}">
                <a16:creationId xmlns:a16="http://schemas.microsoft.com/office/drawing/2014/main" id="{04531726-8291-815D-5972-2CCAC9DF41A8}"/>
              </a:ext>
            </a:extLst>
          </p:cNvPr>
          <p:cNvSpPr txBox="1"/>
          <p:nvPr/>
        </p:nvSpPr>
        <p:spPr>
          <a:xfrm>
            <a:off x="6318584" y="147592"/>
            <a:ext cx="418704" cy="369332"/>
          </a:xfrm>
          <a:prstGeom prst="rect">
            <a:avLst/>
          </a:prstGeom>
          <a:noFill/>
        </p:spPr>
        <p:txBody>
          <a:bodyPr wrap="none" rtlCol="0">
            <a:spAutoFit/>
          </a:bodyPr>
          <a:lstStyle/>
          <a:p>
            <a:r>
              <a:rPr lang="pt-BR" dirty="0"/>
              <a:t>21</a:t>
            </a:r>
          </a:p>
        </p:txBody>
      </p:sp>
    </p:spTree>
    <p:extLst>
      <p:ext uri="{BB962C8B-B14F-4D97-AF65-F5344CB8AC3E}">
        <p14:creationId xmlns:p14="http://schemas.microsoft.com/office/powerpoint/2010/main" val="3818940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E377857E-92A7-528F-92D6-820EE0EC476B}"/>
              </a:ext>
            </a:extLst>
          </p:cNvPr>
          <p:cNvSpPr txBox="1"/>
          <p:nvPr/>
        </p:nvSpPr>
        <p:spPr>
          <a:xfrm>
            <a:off x="471487" y="516924"/>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3.4.1. Registration</a:t>
            </a:r>
            <a:endParaRPr lang="pt-BR" sz="1800" dirty="0">
              <a:effectLst/>
              <a:latin typeface="Calibri" panose="020F0502020204030204" pitchFamily="34" charset="0"/>
              <a:ea typeface="Calibri" panose="020F0502020204030204" pitchFamily="34" charset="0"/>
            </a:endParaRPr>
          </a:p>
        </p:txBody>
      </p:sp>
      <p:sp>
        <p:nvSpPr>
          <p:cNvPr id="7" name="CaixaDeTexto 6">
            <a:extLst>
              <a:ext uri="{FF2B5EF4-FFF2-40B4-BE49-F238E27FC236}">
                <a16:creationId xmlns:a16="http://schemas.microsoft.com/office/drawing/2014/main" id="{AD23C3EB-26F8-265B-CB85-D423E01FF82C}"/>
              </a:ext>
            </a:extLst>
          </p:cNvPr>
          <p:cNvSpPr txBox="1"/>
          <p:nvPr/>
        </p:nvSpPr>
        <p:spPr>
          <a:xfrm>
            <a:off x="471487" y="1070097"/>
            <a:ext cx="5915025" cy="2446824"/>
          </a:xfrm>
          <a:prstGeom prst="rect">
            <a:avLst/>
          </a:prstGeom>
          <a:noFill/>
        </p:spPr>
        <p:txBody>
          <a:bodyPr wrap="square">
            <a:spAutoFit/>
          </a:bodyPr>
          <a:lstStyle/>
          <a:p>
            <a:pPr algn="just"/>
            <a:r>
              <a:rPr lang="en-US" sz="1700" b="0" i="0" u="none" strike="noStrike" dirty="0">
                <a:solidFill>
                  <a:srgbClr val="000000"/>
                </a:solidFill>
                <a:effectLst/>
              </a:rPr>
              <a:t>	In this screen, the test-takers are asked to enter their full name, date of birth (dd / mm / </a:t>
            </a:r>
            <a:r>
              <a:rPr lang="en-US" sz="1700" b="0" i="0" u="none" strike="noStrike" dirty="0" err="1">
                <a:solidFill>
                  <a:srgbClr val="000000"/>
                </a:solidFill>
                <a:effectLst/>
              </a:rPr>
              <a:t>yyyy</a:t>
            </a:r>
            <a:r>
              <a:rPr lang="en-US" sz="1700" b="0" i="0" u="none" strike="noStrike" dirty="0">
                <a:solidFill>
                  <a:srgbClr val="000000"/>
                </a:solidFill>
                <a:effectLst/>
              </a:rPr>
              <a:t>) and gender/sex. </a:t>
            </a:r>
            <a:r>
              <a:rPr lang="en-US" sz="1700" dirty="0">
                <a:effectLst/>
                <a:latin typeface="Calibri" panose="020F0502020204030204" pitchFamily="34" charset="0"/>
                <a:ea typeface="Calibri" panose="020F0502020204030204" pitchFamily="34" charset="0"/>
                <a:cs typeface="Times New Roman" panose="02020603050405020304" pitchFamily="18" charset="0"/>
              </a:rPr>
              <a:t>The "Other" choice is provided for individuals who do not identify as male or female. Once the required information is entered, test-takers can advance by clicking on the ARROW (next) positioned in the lower right corner (Figure 6). For those interested in a shortened demonstration of the program's features, entering "debug" in the Name field will bypass the need to wait for any delays.</a:t>
            </a:r>
            <a:endParaRPr lang="pt-BR" sz="1700" dirty="0"/>
          </a:p>
        </p:txBody>
      </p:sp>
      <p:pic>
        <p:nvPicPr>
          <p:cNvPr id="9" name="Imagem 8" descr="Interface gráfica do usuário, Site">
            <a:extLst>
              <a:ext uri="{FF2B5EF4-FFF2-40B4-BE49-F238E27FC236}">
                <a16:creationId xmlns:a16="http://schemas.microsoft.com/office/drawing/2014/main" id="{E768EBAE-12F9-B038-35FB-C2193EE70B61}"/>
              </a:ext>
            </a:extLst>
          </p:cNvPr>
          <p:cNvPicPr>
            <a:picLocks noChangeAspect="1"/>
          </p:cNvPicPr>
          <p:nvPr/>
        </p:nvPicPr>
        <p:blipFill rotWithShape="1">
          <a:blip r:embed="rId4">
            <a:extLst>
              <a:ext uri="{28A0092B-C50C-407E-A947-70E740481C1C}">
                <a14:useLocalDpi xmlns:a14="http://schemas.microsoft.com/office/drawing/2010/main" val="0"/>
              </a:ext>
            </a:extLst>
          </a:blip>
          <a:srcRect l="3386" t="4275" r="2857" b="5005"/>
          <a:stretch/>
        </p:blipFill>
        <p:spPr>
          <a:xfrm>
            <a:off x="801039" y="3584248"/>
            <a:ext cx="5255919" cy="2859315"/>
          </a:xfrm>
          <a:prstGeom prst="rect">
            <a:avLst/>
          </a:prstGeom>
        </p:spPr>
      </p:pic>
      <p:sp>
        <p:nvSpPr>
          <p:cNvPr id="13" name="CaixaDeTexto 12">
            <a:extLst>
              <a:ext uri="{FF2B5EF4-FFF2-40B4-BE49-F238E27FC236}">
                <a16:creationId xmlns:a16="http://schemas.microsoft.com/office/drawing/2014/main" id="{D7FA0AE2-D641-5C24-B065-F69654872782}"/>
              </a:ext>
            </a:extLst>
          </p:cNvPr>
          <p:cNvSpPr txBox="1"/>
          <p:nvPr/>
        </p:nvSpPr>
        <p:spPr>
          <a:xfrm>
            <a:off x="699439" y="6472591"/>
            <a:ext cx="3526970" cy="307777"/>
          </a:xfrm>
          <a:prstGeom prst="rect">
            <a:avLst/>
          </a:prstGeom>
          <a:noFill/>
        </p:spPr>
        <p:txBody>
          <a:bodyPr wrap="square">
            <a:spAutoFit/>
          </a:bodyPr>
          <a:lstStyle/>
          <a:p>
            <a:r>
              <a:rPr lang="pt-BR" sz="1400" b="1" i="0" u="none" strike="noStrike" dirty="0">
                <a:solidFill>
                  <a:srgbClr val="000000"/>
                </a:solidFill>
                <a:effectLst/>
              </a:rPr>
              <a:t>Figure 6.</a:t>
            </a:r>
            <a:r>
              <a:rPr lang="pt-BR" sz="1400" b="0" i="0" u="none" strike="noStrike" dirty="0">
                <a:solidFill>
                  <a:srgbClr val="000000"/>
                </a:solidFill>
                <a:effectLst/>
              </a:rPr>
              <a:t> </a:t>
            </a:r>
            <a:r>
              <a:rPr lang="pt-BR" sz="1400" b="0" i="0" u="none" strike="noStrike" dirty="0" err="1">
                <a:solidFill>
                  <a:srgbClr val="000000"/>
                </a:solidFill>
                <a:effectLst/>
              </a:rPr>
              <a:t>Registration</a:t>
            </a:r>
            <a:r>
              <a:rPr lang="pt-BR" sz="1400" b="0" i="0" u="none" strike="noStrike" dirty="0">
                <a:solidFill>
                  <a:srgbClr val="000000"/>
                </a:solidFill>
                <a:effectLst/>
              </a:rPr>
              <a:t> </a:t>
            </a:r>
            <a:r>
              <a:rPr lang="pt-BR" sz="1400" b="0" i="0" u="none" strike="noStrike" dirty="0" err="1">
                <a:solidFill>
                  <a:srgbClr val="000000"/>
                </a:solidFill>
                <a:effectLst/>
              </a:rPr>
              <a:t>screen</a:t>
            </a:r>
            <a:r>
              <a:rPr lang="pt-BR" sz="1400" b="0" i="0" u="none" strike="noStrike" dirty="0">
                <a:solidFill>
                  <a:srgbClr val="000000"/>
                </a:solidFill>
                <a:effectLst/>
              </a:rPr>
              <a:t>.</a:t>
            </a:r>
            <a:endParaRPr lang="pt-BR" sz="1400" dirty="0"/>
          </a:p>
        </p:txBody>
      </p:sp>
      <p:sp>
        <p:nvSpPr>
          <p:cNvPr id="14" name="CaixaDeTexto 13">
            <a:extLst>
              <a:ext uri="{FF2B5EF4-FFF2-40B4-BE49-F238E27FC236}">
                <a16:creationId xmlns:a16="http://schemas.microsoft.com/office/drawing/2014/main" id="{D0941572-A8E6-D6C6-7D4F-5FCA9E425829}"/>
              </a:ext>
            </a:extLst>
          </p:cNvPr>
          <p:cNvSpPr txBox="1"/>
          <p:nvPr/>
        </p:nvSpPr>
        <p:spPr>
          <a:xfrm>
            <a:off x="471487" y="7012011"/>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3.4.2. Initial Instructions</a:t>
            </a:r>
            <a:endParaRPr lang="pt-BR" sz="1800" dirty="0">
              <a:effectLst/>
              <a:latin typeface="Calibri" panose="020F0502020204030204" pitchFamily="34" charset="0"/>
              <a:ea typeface="Calibri" panose="020F0502020204030204" pitchFamily="34" charset="0"/>
            </a:endParaRPr>
          </a:p>
        </p:txBody>
      </p:sp>
      <p:sp>
        <p:nvSpPr>
          <p:cNvPr id="16" name="CaixaDeTexto 15">
            <a:extLst>
              <a:ext uri="{FF2B5EF4-FFF2-40B4-BE49-F238E27FC236}">
                <a16:creationId xmlns:a16="http://schemas.microsoft.com/office/drawing/2014/main" id="{114D83DB-D694-441F-81B0-67622FCC27CF}"/>
              </a:ext>
            </a:extLst>
          </p:cNvPr>
          <p:cNvSpPr txBox="1"/>
          <p:nvPr/>
        </p:nvSpPr>
        <p:spPr>
          <a:xfrm>
            <a:off x="467858" y="7419366"/>
            <a:ext cx="5915026" cy="1677382"/>
          </a:xfrm>
          <a:prstGeom prst="rect">
            <a:avLst/>
          </a:prstGeom>
          <a:noFill/>
        </p:spPr>
        <p:txBody>
          <a:bodyPr wrap="square">
            <a:spAutoFit/>
          </a:bodyPr>
          <a:lstStyle/>
          <a:p>
            <a:pPr algn="just"/>
            <a:r>
              <a:rPr lang="en-US" sz="1700" b="0" i="0" u="none" strike="noStrike" dirty="0">
                <a:solidFill>
                  <a:srgbClr val="000000"/>
                </a:solidFill>
                <a:effectLst/>
              </a:rPr>
              <a:t>	 This screen provides fundamental textual information about the DD tasks (Figure 7). In case of any questions or uncertainties, additional verbal explanations can be provided, such as: </a:t>
            </a:r>
            <a:r>
              <a:rPr lang="en-US" sz="1700" b="1" i="1" u="none" strike="noStrike" dirty="0">
                <a:solidFill>
                  <a:srgbClr val="000000"/>
                </a:solidFill>
                <a:effectLst/>
              </a:rPr>
              <a:t>“In this activity, you will make several choices between receiving </a:t>
            </a:r>
            <a:r>
              <a:rPr lang="en-US" sz="1700" b="1" i="1" dirty="0">
                <a:solidFill>
                  <a:srgbClr val="000000"/>
                </a:solidFill>
              </a:rPr>
              <a:t>fewer</a:t>
            </a:r>
            <a:r>
              <a:rPr lang="en-US" sz="1700" b="1" i="1" u="none" strike="noStrike" dirty="0">
                <a:solidFill>
                  <a:srgbClr val="000000"/>
                </a:solidFill>
                <a:effectLst/>
              </a:rPr>
              <a:t> points immediately or waiting for some  time  to  receive more points. The  longer  you</a:t>
            </a:r>
            <a:r>
              <a:rPr lang="en-US" sz="1700" b="1" i="1" u="none" strike="noStrike" dirty="0">
                <a:solidFill>
                  <a:schemeClr val="bg1">
                    <a:lumMod val="95000"/>
                  </a:schemeClr>
                </a:solidFill>
                <a:effectLst/>
              </a:rPr>
              <a:t>.</a:t>
            </a:r>
            <a:r>
              <a:rPr lang="en-US" sz="1800" b="1" i="1" u="none" strike="noStrike" dirty="0">
                <a:solidFill>
                  <a:srgbClr val="000000"/>
                </a:solidFill>
                <a:effectLst/>
              </a:rPr>
              <a:t> wait, the more points</a:t>
            </a:r>
            <a:endParaRPr lang="pt-BR" sz="1700" b="1" i="1" dirty="0">
              <a:solidFill>
                <a:schemeClr val="bg1">
                  <a:lumMod val="95000"/>
                </a:schemeClr>
              </a:solidFill>
            </a:endParaRPr>
          </a:p>
        </p:txBody>
      </p:sp>
      <p:sp>
        <p:nvSpPr>
          <p:cNvPr id="5" name="CaixaDeTexto 4">
            <a:extLst>
              <a:ext uri="{FF2B5EF4-FFF2-40B4-BE49-F238E27FC236}">
                <a16:creationId xmlns:a16="http://schemas.microsoft.com/office/drawing/2014/main" id="{B0E425D9-CA81-F6DC-D3E5-460B1016DA63}"/>
              </a:ext>
            </a:extLst>
          </p:cNvPr>
          <p:cNvSpPr txBox="1"/>
          <p:nvPr/>
        </p:nvSpPr>
        <p:spPr>
          <a:xfrm>
            <a:off x="6318584" y="147592"/>
            <a:ext cx="418704" cy="369332"/>
          </a:xfrm>
          <a:prstGeom prst="rect">
            <a:avLst/>
          </a:prstGeom>
          <a:noFill/>
        </p:spPr>
        <p:txBody>
          <a:bodyPr wrap="none" rtlCol="0">
            <a:spAutoFit/>
          </a:bodyPr>
          <a:lstStyle/>
          <a:p>
            <a:r>
              <a:rPr lang="pt-BR" dirty="0"/>
              <a:t>22</a:t>
            </a:r>
          </a:p>
        </p:txBody>
      </p:sp>
    </p:spTree>
    <p:extLst>
      <p:ext uri="{BB962C8B-B14F-4D97-AF65-F5344CB8AC3E}">
        <p14:creationId xmlns:p14="http://schemas.microsoft.com/office/powerpoint/2010/main" val="872502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5B879AB-7A99-D9D4-EC6B-3399A95EC768}"/>
              </a:ext>
            </a:extLst>
          </p:cNvPr>
          <p:cNvSpPr txBox="1"/>
          <p:nvPr/>
        </p:nvSpPr>
        <p:spPr>
          <a:xfrm>
            <a:off x="471487" y="767753"/>
            <a:ext cx="5915024" cy="1400383"/>
          </a:xfrm>
          <a:prstGeom prst="rect">
            <a:avLst/>
          </a:prstGeom>
          <a:noFill/>
        </p:spPr>
        <p:txBody>
          <a:bodyPr wrap="square">
            <a:spAutoFit/>
          </a:bodyPr>
          <a:lstStyle/>
          <a:p>
            <a:pPr algn="just"/>
            <a:r>
              <a:rPr lang="en-US" sz="1700" b="1" i="1" u="none" strike="noStrike" dirty="0">
                <a:solidFill>
                  <a:srgbClr val="000000"/>
                </a:solidFill>
                <a:effectLst/>
              </a:rPr>
              <a:t>you will accumulate. In just one of the games, the points you accumulate will be converted into real prizes [please specify the prize]. The more points you score, the better your chances of receiving a better prize. Before each game, you will be informed if you will receive a prize, okay?”</a:t>
            </a:r>
            <a:endParaRPr lang="pt-BR" sz="1700" b="1" i="1" dirty="0"/>
          </a:p>
        </p:txBody>
      </p:sp>
      <p:pic>
        <p:nvPicPr>
          <p:cNvPr id="8" name="Imagem 7" descr="Interface gráfica do usuário&#10;&#10;Descrição gerada automaticamente">
            <a:extLst>
              <a:ext uri="{FF2B5EF4-FFF2-40B4-BE49-F238E27FC236}">
                <a16:creationId xmlns:a16="http://schemas.microsoft.com/office/drawing/2014/main" id="{474B6835-972F-C534-34C4-D96135894A21}"/>
              </a:ext>
            </a:extLst>
          </p:cNvPr>
          <p:cNvPicPr>
            <a:picLocks noChangeAspect="1"/>
          </p:cNvPicPr>
          <p:nvPr/>
        </p:nvPicPr>
        <p:blipFill rotWithShape="1">
          <a:blip r:embed="rId4">
            <a:extLst>
              <a:ext uri="{28A0092B-C50C-407E-A947-70E740481C1C}">
                <a14:useLocalDpi xmlns:a14="http://schemas.microsoft.com/office/drawing/2010/main" val="0"/>
              </a:ext>
            </a:extLst>
          </a:blip>
          <a:srcRect l="3333" t="5969" r="3333" b="5452"/>
          <a:stretch/>
        </p:blipFill>
        <p:spPr>
          <a:xfrm>
            <a:off x="621316" y="2634507"/>
            <a:ext cx="5615368" cy="2996323"/>
          </a:xfrm>
          <a:prstGeom prst="rect">
            <a:avLst/>
          </a:prstGeom>
        </p:spPr>
      </p:pic>
      <p:sp>
        <p:nvSpPr>
          <p:cNvPr id="10" name="CaixaDeTexto 9">
            <a:extLst>
              <a:ext uri="{FF2B5EF4-FFF2-40B4-BE49-F238E27FC236}">
                <a16:creationId xmlns:a16="http://schemas.microsoft.com/office/drawing/2014/main" id="{9644941C-3265-8593-44F6-30A100C0A9ED}"/>
              </a:ext>
            </a:extLst>
          </p:cNvPr>
          <p:cNvSpPr txBox="1"/>
          <p:nvPr/>
        </p:nvSpPr>
        <p:spPr>
          <a:xfrm>
            <a:off x="621315" y="5649698"/>
            <a:ext cx="5615367" cy="523220"/>
          </a:xfrm>
          <a:prstGeom prst="rect">
            <a:avLst/>
          </a:prstGeom>
          <a:noFill/>
        </p:spPr>
        <p:txBody>
          <a:bodyPr wrap="square">
            <a:spAutoFit/>
          </a:bodyPr>
          <a:lstStyle/>
          <a:p>
            <a:pPr algn="just"/>
            <a:r>
              <a:rPr lang="en-US" sz="1400" b="1" i="0" u="none" strike="noStrike" dirty="0">
                <a:solidFill>
                  <a:srgbClr val="000000"/>
                </a:solidFill>
                <a:effectLst/>
              </a:rPr>
              <a:t>Figure 7. </a:t>
            </a:r>
            <a:r>
              <a:rPr lang="en-US" sz="1400" i="0" u="none" strike="noStrike" dirty="0">
                <a:solidFill>
                  <a:srgbClr val="000000"/>
                </a:solidFill>
                <a:effectLst/>
              </a:rPr>
              <a:t>An editable screen that provides fundamental textual information about the activity.</a:t>
            </a:r>
            <a:endParaRPr lang="pt-BR" sz="1400" dirty="0"/>
          </a:p>
        </p:txBody>
      </p:sp>
      <p:sp>
        <p:nvSpPr>
          <p:cNvPr id="11" name="CaixaDeTexto 10">
            <a:extLst>
              <a:ext uri="{FF2B5EF4-FFF2-40B4-BE49-F238E27FC236}">
                <a16:creationId xmlns:a16="http://schemas.microsoft.com/office/drawing/2014/main" id="{499C17CF-F57C-1AE9-A0BE-C8307E5F2613}"/>
              </a:ext>
            </a:extLst>
          </p:cNvPr>
          <p:cNvSpPr txBox="1"/>
          <p:nvPr/>
        </p:nvSpPr>
        <p:spPr>
          <a:xfrm>
            <a:off x="621315" y="6433254"/>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3.4.3. </a:t>
            </a:r>
            <a:r>
              <a:rPr lang="en-US" b="1" dirty="0">
                <a:latin typeface="Calibri" panose="020F0502020204030204" pitchFamily="34" charset="0"/>
                <a:ea typeface="Calibri" panose="020F0502020204030204" pitchFamily="34" charset="0"/>
                <a:cs typeface="Calibri" panose="020F0502020204030204" pitchFamily="34" charset="0"/>
              </a:rPr>
              <a:t>Points Presentation</a:t>
            </a:r>
            <a:endParaRPr lang="pt-BR" sz="1800" dirty="0">
              <a:effectLst/>
              <a:latin typeface="Calibri" panose="020F0502020204030204" pitchFamily="34" charset="0"/>
              <a:ea typeface="Calibri" panose="020F0502020204030204" pitchFamily="34" charset="0"/>
            </a:endParaRPr>
          </a:p>
        </p:txBody>
      </p:sp>
      <p:sp>
        <p:nvSpPr>
          <p:cNvPr id="13" name="CaixaDeTexto 12">
            <a:extLst>
              <a:ext uri="{FF2B5EF4-FFF2-40B4-BE49-F238E27FC236}">
                <a16:creationId xmlns:a16="http://schemas.microsoft.com/office/drawing/2014/main" id="{CD36693D-E0B5-9A52-AE24-9418F5299D36}"/>
              </a:ext>
            </a:extLst>
          </p:cNvPr>
          <p:cNvSpPr txBox="1"/>
          <p:nvPr/>
        </p:nvSpPr>
        <p:spPr>
          <a:xfrm>
            <a:off x="471486" y="6911300"/>
            <a:ext cx="5915023" cy="1200329"/>
          </a:xfrm>
          <a:prstGeom prst="rect">
            <a:avLst/>
          </a:prstGeom>
          <a:noFill/>
        </p:spPr>
        <p:txBody>
          <a:bodyPr wrap="square">
            <a:spAutoFit/>
          </a:bodyPr>
          <a:lstStyle/>
          <a:p>
            <a:pPr algn="just"/>
            <a:r>
              <a:rPr lang="en-US" b="0" i="0" u="none" strike="noStrike" dirty="0">
                <a:solidFill>
                  <a:srgbClr val="000000"/>
                </a:solidFill>
                <a:effectLst/>
              </a:rPr>
              <a:t>	 In this screen (Figure 8), the point options (100, 400, 700, and 1000) are displayed from left to right in ascending order of magnitude. These options can be modified using the user interface.</a:t>
            </a:r>
            <a:endParaRPr lang="pt-BR" dirty="0"/>
          </a:p>
        </p:txBody>
      </p:sp>
      <p:sp>
        <p:nvSpPr>
          <p:cNvPr id="3" name="CaixaDeTexto 2">
            <a:extLst>
              <a:ext uri="{FF2B5EF4-FFF2-40B4-BE49-F238E27FC236}">
                <a16:creationId xmlns:a16="http://schemas.microsoft.com/office/drawing/2014/main" id="{68FB96CB-46EF-1986-0DD1-4FF64C079797}"/>
              </a:ext>
            </a:extLst>
          </p:cNvPr>
          <p:cNvSpPr txBox="1"/>
          <p:nvPr/>
        </p:nvSpPr>
        <p:spPr>
          <a:xfrm>
            <a:off x="6318584" y="147592"/>
            <a:ext cx="418704" cy="369332"/>
          </a:xfrm>
          <a:prstGeom prst="rect">
            <a:avLst/>
          </a:prstGeom>
          <a:noFill/>
        </p:spPr>
        <p:txBody>
          <a:bodyPr wrap="none" rtlCol="0">
            <a:spAutoFit/>
          </a:bodyPr>
          <a:lstStyle/>
          <a:p>
            <a:r>
              <a:rPr lang="pt-BR" dirty="0"/>
              <a:t>23</a:t>
            </a:r>
          </a:p>
        </p:txBody>
      </p:sp>
    </p:spTree>
    <p:extLst>
      <p:ext uri="{BB962C8B-B14F-4D97-AF65-F5344CB8AC3E}">
        <p14:creationId xmlns:p14="http://schemas.microsoft.com/office/powerpoint/2010/main" val="2708497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5" name="Imagem 4" descr="Interface gráfica do usuário&#10;&#10;Descrição gerada automaticamente">
            <a:extLst>
              <a:ext uri="{FF2B5EF4-FFF2-40B4-BE49-F238E27FC236}">
                <a16:creationId xmlns:a16="http://schemas.microsoft.com/office/drawing/2014/main" id="{18D2EAF7-278B-9B73-8ADE-DD3A491D1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000" y="556706"/>
            <a:ext cx="4320000" cy="2433913"/>
          </a:xfrm>
          <a:prstGeom prst="rect">
            <a:avLst/>
          </a:prstGeom>
        </p:spPr>
      </p:pic>
      <p:sp>
        <p:nvSpPr>
          <p:cNvPr id="8" name="CaixaDeTexto 7">
            <a:extLst>
              <a:ext uri="{FF2B5EF4-FFF2-40B4-BE49-F238E27FC236}">
                <a16:creationId xmlns:a16="http://schemas.microsoft.com/office/drawing/2014/main" id="{9B3B33BD-A9FB-5D44-BC75-BD481AFA2E55}"/>
              </a:ext>
            </a:extLst>
          </p:cNvPr>
          <p:cNvSpPr txBox="1"/>
          <p:nvPr/>
        </p:nvSpPr>
        <p:spPr>
          <a:xfrm>
            <a:off x="1181100" y="3010133"/>
            <a:ext cx="4407900" cy="523220"/>
          </a:xfrm>
          <a:prstGeom prst="rect">
            <a:avLst/>
          </a:prstGeom>
          <a:noFill/>
        </p:spPr>
        <p:txBody>
          <a:bodyPr wrap="square">
            <a:spAutoFit/>
          </a:bodyPr>
          <a:lstStyle/>
          <a:p>
            <a:pPr algn="just"/>
            <a:r>
              <a:rPr lang="en-US" sz="1400" b="1" i="0" u="none" strike="noStrike" dirty="0">
                <a:solidFill>
                  <a:srgbClr val="000000"/>
                </a:solidFill>
                <a:effectLst/>
              </a:rPr>
              <a:t>Figure 8.</a:t>
            </a:r>
            <a:r>
              <a:rPr lang="en-US" sz="1400" b="0" i="0" u="none" strike="noStrike" dirty="0">
                <a:solidFill>
                  <a:srgbClr val="000000"/>
                </a:solidFill>
                <a:effectLst/>
              </a:rPr>
              <a:t> Point options, which can be modified using the user interface.</a:t>
            </a:r>
            <a:endParaRPr lang="pt-BR" sz="1400" dirty="0"/>
          </a:p>
        </p:txBody>
      </p:sp>
      <p:sp>
        <p:nvSpPr>
          <p:cNvPr id="9" name="CaixaDeTexto 8">
            <a:extLst>
              <a:ext uri="{FF2B5EF4-FFF2-40B4-BE49-F238E27FC236}">
                <a16:creationId xmlns:a16="http://schemas.microsoft.com/office/drawing/2014/main" id="{423C9929-ECB3-8B6A-6D39-ABBE47C8C2DA}"/>
              </a:ext>
            </a:extLst>
          </p:cNvPr>
          <p:cNvSpPr txBox="1"/>
          <p:nvPr/>
        </p:nvSpPr>
        <p:spPr>
          <a:xfrm>
            <a:off x="471488" y="3659025"/>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3.4.4. Choosing an avatar</a:t>
            </a:r>
            <a:endParaRPr lang="pt-BR" sz="1800" dirty="0">
              <a:effectLst/>
              <a:latin typeface="Calibri" panose="020F0502020204030204" pitchFamily="34" charset="0"/>
              <a:ea typeface="Calibri" panose="020F0502020204030204" pitchFamily="34" charset="0"/>
            </a:endParaRPr>
          </a:p>
        </p:txBody>
      </p:sp>
      <p:sp>
        <p:nvSpPr>
          <p:cNvPr id="11" name="CaixaDeTexto 10">
            <a:extLst>
              <a:ext uri="{FF2B5EF4-FFF2-40B4-BE49-F238E27FC236}">
                <a16:creationId xmlns:a16="http://schemas.microsoft.com/office/drawing/2014/main" id="{A0A43084-6194-4B06-5F9A-C2F01F99BA5D}"/>
              </a:ext>
            </a:extLst>
          </p:cNvPr>
          <p:cNvSpPr txBox="1"/>
          <p:nvPr/>
        </p:nvSpPr>
        <p:spPr>
          <a:xfrm>
            <a:off x="471488" y="4074437"/>
            <a:ext cx="5915025" cy="1923604"/>
          </a:xfrm>
          <a:prstGeom prst="rect">
            <a:avLst/>
          </a:prstGeom>
          <a:noFill/>
        </p:spPr>
        <p:txBody>
          <a:bodyPr wrap="square">
            <a:spAutoFit/>
          </a:bodyPr>
          <a:lstStyle/>
          <a:p>
            <a:pPr algn="just"/>
            <a:r>
              <a:rPr lang="en-US" sz="1700" b="0" i="0" u="none" strike="noStrike" dirty="0">
                <a:solidFill>
                  <a:srgbClr val="000000"/>
                </a:solidFill>
                <a:effectLst/>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In this screen, the test-taker selects an avatar, a character, from the four available options, to represent him/her in all the games (Figure 9). To browse through the avatars, the test-taker can click on the left or right-pointing triangles. Once the desired avatar is visible, the test-taker can proceed by clicking the arrow located below the chosen avatar.</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pt-BR" sz="1700" dirty="0"/>
          </a:p>
        </p:txBody>
      </p:sp>
      <p:pic>
        <p:nvPicPr>
          <p:cNvPr id="13" name="Imagem 12" descr="Interface gráfica do usuário, Site&#10;&#10;Descrição gerada automaticamente">
            <a:extLst>
              <a:ext uri="{FF2B5EF4-FFF2-40B4-BE49-F238E27FC236}">
                <a16:creationId xmlns:a16="http://schemas.microsoft.com/office/drawing/2014/main" id="{8FC5ABAB-862B-9803-9A7D-CE01D3A6AC62}"/>
              </a:ext>
            </a:extLst>
          </p:cNvPr>
          <p:cNvPicPr>
            <a:picLocks noChangeAspect="1"/>
          </p:cNvPicPr>
          <p:nvPr/>
        </p:nvPicPr>
        <p:blipFill rotWithShape="1">
          <a:blip r:embed="rId5">
            <a:extLst>
              <a:ext uri="{28A0092B-C50C-407E-A947-70E740481C1C}">
                <a14:useLocalDpi xmlns:a14="http://schemas.microsoft.com/office/drawing/2010/main" val="0"/>
              </a:ext>
            </a:extLst>
          </a:blip>
          <a:srcRect l="3175" t="6909" r="3703" b="5208"/>
          <a:stretch/>
        </p:blipFill>
        <p:spPr>
          <a:xfrm>
            <a:off x="2793563" y="6118670"/>
            <a:ext cx="3588403" cy="1904005"/>
          </a:xfrm>
          <a:prstGeom prst="rect">
            <a:avLst/>
          </a:prstGeom>
        </p:spPr>
      </p:pic>
      <p:sp>
        <p:nvSpPr>
          <p:cNvPr id="15" name="CaixaDeTexto 14">
            <a:extLst>
              <a:ext uri="{FF2B5EF4-FFF2-40B4-BE49-F238E27FC236}">
                <a16:creationId xmlns:a16="http://schemas.microsoft.com/office/drawing/2014/main" id="{82AF2C53-7E0D-772F-8337-1E44D0755B34}"/>
              </a:ext>
            </a:extLst>
          </p:cNvPr>
          <p:cNvSpPr txBox="1"/>
          <p:nvPr/>
        </p:nvSpPr>
        <p:spPr>
          <a:xfrm>
            <a:off x="2726888" y="8022675"/>
            <a:ext cx="3655078" cy="1169551"/>
          </a:xfrm>
          <a:prstGeom prst="rect">
            <a:avLst/>
          </a:prstGeom>
          <a:noFill/>
        </p:spPr>
        <p:txBody>
          <a:bodyPr wrap="square">
            <a:spAutoFit/>
          </a:bodyPr>
          <a:lstStyle/>
          <a:p>
            <a:pPr algn="just"/>
            <a:r>
              <a:rPr lang="en-US" sz="1400" b="1" i="0" u="none" strike="noStrike" dirty="0">
                <a:solidFill>
                  <a:srgbClr val="000000"/>
                </a:solidFill>
                <a:effectLst/>
              </a:rPr>
              <a:t>Figure 9.</a:t>
            </a:r>
            <a:r>
              <a:rPr lang="en-US" sz="1400" b="0" i="0" u="none" strike="noStrike" dirty="0">
                <a:solidFill>
                  <a:srgbClr val="000000"/>
                </a:solidFill>
                <a:effectLst/>
              </a:rPr>
              <a:t> Avatar selection screen (above). To browse through the options and select one of the four avatars on the left, simply click the right or left-pointing triangles, and then click on the ARROW located below the chosen avatar.</a:t>
            </a:r>
            <a:endParaRPr lang="pt-BR" sz="1400" dirty="0"/>
          </a:p>
        </p:txBody>
      </p:sp>
      <p:pic>
        <p:nvPicPr>
          <p:cNvPr id="16" name="Imagem 15" descr="Boneca com roupa de brinquedo&#10;&#10;Descrição gerada automaticamente com confiança baixa">
            <a:extLst>
              <a:ext uri="{FF2B5EF4-FFF2-40B4-BE49-F238E27FC236}">
                <a16:creationId xmlns:a16="http://schemas.microsoft.com/office/drawing/2014/main" id="{BB70B694-486C-930E-C115-EFBF94F6600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029"/>
          <a:stretch/>
        </p:blipFill>
        <p:spPr>
          <a:xfrm>
            <a:off x="487476" y="7711237"/>
            <a:ext cx="2090920" cy="1425575"/>
          </a:xfrm>
          <a:prstGeom prst="rect">
            <a:avLst/>
          </a:prstGeom>
        </p:spPr>
      </p:pic>
      <p:pic>
        <p:nvPicPr>
          <p:cNvPr id="17" name="Imagem 16" descr="Boneca com roupa de brinquedo&#10;&#10;Descrição gerada automaticamente com confiança baixa">
            <a:extLst>
              <a:ext uri="{FF2B5EF4-FFF2-40B4-BE49-F238E27FC236}">
                <a16:creationId xmlns:a16="http://schemas.microsoft.com/office/drawing/2014/main" id="{32F85B5C-431F-7DA1-5F3D-DC8E9A01718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0532"/>
          <a:stretch/>
        </p:blipFill>
        <p:spPr>
          <a:xfrm>
            <a:off x="487476" y="6118670"/>
            <a:ext cx="2112145" cy="1425575"/>
          </a:xfrm>
          <a:prstGeom prst="rect">
            <a:avLst/>
          </a:prstGeom>
        </p:spPr>
      </p:pic>
      <p:sp>
        <p:nvSpPr>
          <p:cNvPr id="3" name="CaixaDeTexto 2">
            <a:extLst>
              <a:ext uri="{FF2B5EF4-FFF2-40B4-BE49-F238E27FC236}">
                <a16:creationId xmlns:a16="http://schemas.microsoft.com/office/drawing/2014/main" id="{B2D63844-C384-1E70-A5FA-48B085EA9DE1}"/>
              </a:ext>
            </a:extLst>
          </p:cNvPr>
          <p:cNvSpPr txBox="1"/>
          <p:nvPr/>
        </p:nvSpPr>
        <p:spPr>
          <a:xfrm>
            <a:off x="6318584" y="147592"/>
            <a:ext cx="418704" cy="369332"/>
          </a:xfrm>
          <a:prstGeom prst="rect">
            <a:avLst/>
          </a:prstGeom>
          <a:noFill/>
        </p:spPr>
        <p:txBody>
          <a:bodyPr wrap="none" rtlCol="0">
            <a:spAutoFit/>
          </a:bodyPr>
          <a:lstStyle/>
          <a:p>
            <a:r>
              <a:rPr lang="pt-BR" dirty="0"/>
              <a:t>24</a:t>
            </a:r>
          </a:p>
        </p:txBody>
      </p:sp>
    </p:spTree>
    <p:extLst>
      <p:ext uri="{BB962C8B-B14F-4D97-AF65-F5344CB8AC3E}">
        <p14:creationId xmlns:p14="http://schemas.microsoft.com/office/powerpoint/2010/main" val="3710783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F7E5567E-C111-59E3-5002-6C608C7F95EE}"/>
              </a:ext>
            </a:extLst>
          </p:cNvPr>
          <p:cNvSpPr txBox="1"/>
          <p:nvPr/>
        </p:nvSpPr>
        <p:spPr>
          <a:xfrm>
            <a:off x="471487" y="712625"/>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3.4.5. Presentation of delays</a:t>
            </a:r>
            <a:endParaRPr lang="pt-BR" sz="1800" dirty="0">
              <a:effectLst/>
              <a:latin typeface="Calibri" panose="020F0502020204030204" pitchFamily="34" charset="0"/>
              <a:ea typeface="Calibri" panose="020F0502020204030204" pitchFamily="34" charset="0"/>
            </a:endParaRPr>
          </a:p>
        </p:txBody>
      </p:sp>
      <p:sp>
        <p:nvSpPr>
          <p:cNvPr id="7" name="CaixaDeTexto 6">
            <a:extLst>
              <a:ext uri="{FF2B5EF4-FFF2-40B4-BE49-F238E27FC236}">
                <a16:creationId xmlns:a16="http://schemas.microsoft.com/office/drawing/2014/main" id="{1892CD45-2F2D-7C0D-815E-605004D3E080}"/>
              </a:ext>
            </a:extLst>
          </p:cNvPr>
          <p:cNvSpPr txBox="1"/>
          <p:nvPr/>
        </p:nvSpPr>
        <p:spPr>
          <a:xfrm>
            <a:off x="471488" y="1145984"/>
            <a:ext cx="5915024" cy="3493264"/>
          </a:xfrm>
          <a:prstGeom prst="rect">
            <a:avLst/>
          </a:prstGeom>
          <a:noFill/>
        </p:spPr>
        <p:txBody>
          <a:bodyPr wrap="square">
            <a:spAutoFit/>
          </a:bodyPr>
          <a:lstStyle/>
          <a:p>
            <a:pPr algn="just"/>
            <a:r>
              <a:rPr lang="en-US" sz="1700" b="0" i="0" u="none" strike="noStrike" dirty="0">
                <a:solidFill>
                  <a:srgbClr val="000000"/>
                </a:solidFill>
                <a:effectLst/>
              </a:rPr>
              <a:t>	 This step is designed to familiarize test-takers with the durations of the delays used in the games. It consists of two screens: the first (Figure 10A) provides information that some delays will be presented, and the second (Figure 10B) displays the delays as five horizontal lanes on the screen, stacked from top to bottom: 60, 30, 15, 7, and 0 seconds. The chosen avatar starts in the bottom lane (representing zero delay) and moves from left to right in 0.5 seconds, serving as a speed reference. Subsequently, the avatar appears positioned on the far left of the lane immediately above the bottom one and moves to the far right in 7 seconds, and so on. Test-takers are encouraged to experience all delays to establish a real-time reference for their choices.</a:t>
            </a:r>
            <a:endParaRPr lang="pt-BR" sz="1700" dirty="0"/>
          </a:p>
        </p:txBody>
      </p:sp>
      <p:pic>
        <p:nvPicPr>
          <p:cNvPr id="9" name="Imagem 8" descr="Uma imagem contendo grama, placar, trem, frente&#10;&#10;Descrição gerada automaticamente">
            <a:extLst>
              <a:ext uri="{FF2B5EF4-FFF2-40B4-BE49-F238E27FC236}">
                <a16:creationId xmlns:a16="http://schemas.microsoft.com/office/drawing/2014/main" id="{FF624DC8-BFCF-61C7-7FA0-CA1292EA3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52" y="5199586"/>
            <a:ext cx="3377326" cy="1902805"/>
          </a:xfrm>
          <a:prstGeom prst="rect">
            <a:avLst/>
          </a:prstGeom>
        </p:spPr>
      </p:pic>
      <p:pic>
        <p:nvPicPr>
          <p:cNvPr id="11" name="Imagem 10" descr="Tela de computador com jogo&#10;&#10;Descrição gerada automaticamente">
            <a:extLst>
              <a:ext uri="{FF2B5EF4-FFF2-40B4-BE49-F238E27FC236}">
                <a16:creationId xmlns:a16="http://schemas.microsoft.com/office/drawing/2014/main" id="{1593B1F6-F306-FCAD-7403-3772E795C9AC}"/>
              </a:ext>
            </a:extLst>
          </p:cNvPr>
          <p:cNvPicPr>
            <a:picLocks noChangeAspect="1"/>
          </p:cNvPicPr>
          <p:nvPr/>
        </p:nvPicPr>
        <p:blipFill rotWithShape="1">
          <a:blip r:embed="rId5">
            <a:extLst>
              <a:ext uri="{28A0092B-C50C-407E-A947-70E740481C1C}">
                <a14:useLocalDpi xmlns:a14="http://schemas.microsoft.com/office/drawing/2010/main" val="0"/>
              </a:ext>
            </a:extLst>
          </a:blip>
          <a:srcRect l="3598" t="5873" r="3280" b="4536"/>
          <a:stretch/>
        </p:blipFill>
        <p:spPr>
          <a:xfrm>
            <a:off x="3201318" y="7283772"/>
            <a:ext cx="3377325" cy="1826826"/>
          </a:xfrm>
          <a:prstGeom prst="rect">
            <a:avLst/>
          </a:prstGeom>
        </p:spPr>
      </p:pic>
      <p:sp>
        <p:nvSpPr>
          <p:cNvPr id="13" name="CaixaDeTexto 12">
            <a:extLst>
              <a:ext uri="{FF2B5EF4-FFF2-40B4-BE49-F238E27FC236}">
                <a16:creationId xmlns:a16="http://schemas.microsoft.com/office/drawing/2014/main" id="{73737BB1-9EA8-2DF9-9AF5-518DCC66DFE4}"/>
              </a:ext>
            </a:extLst>
          </p:cNvPr>
          <p:cNvSpPr txBox="1"/>
          <p:nvPr/>
        </p:nvSpPr>
        <p:spPr>
          <a:xfrm>
            <a:off x="3917344" y="5158391"/>
            <a:ext cx="2228297" cy="1092607"/>
          </a:xfrm>
          <a:prstGeom prst="rect">
            <a:avLst/>
          </a:prstGeom>
          <a:noFill/>
        </p:spPr>
        <p:txBody>
          <a:bodyPr wrap="square">
            <a:spAutoFit/>
          </a:bodyPr>
          <a:lstStyle/>
          <a:p>
            <a:pPr algn="just"/>
            <a:r>
              <a:rPr lang="en-US" sz="1300" b="1" i="0" u="none" strike="noStrike" dirty="0">
                <a:solidFill>
                  <a:srgbClr val="000000"/>
                </a:solidFill>
                <a:effectLst/>
              </a:rPr>
              <a:t>Figure 10.</a:t>
            </a:r>
            <a:r>
              <a:rPr lang="en-US" sz="1300" b="0" i="0" u="none" strike="noStrike" dirty="0">
                <a:solidFill>
                  <a:srgbClr val="000000"/>
                </a:solidFill>
                <a:effectLst/>
              </a:rPr>
              <a:t> (A) Screen providing information about the delays that will be part of the tasks and will be presented/experienced.</a:t>
            </a:r>
            <a:endParaRPr lang="pt-BR" sz="1300" dirty="0"/>
          </a:p>
        </p:txBody>
      </p:sp>
      <p:sp>
        <p:nvSpPr>
          <p:cNvPr id="15" name="CaixaDeTexto 14">
            <a:extLst>
              <a:ext uri="{FF2B5EF4-FFF2-40B4-BE49-F238E27FC236}">
                <a16:creationId xmlns:a16="http://schemas.microsoft.com/office/drawing/2014/main" id="{48D3C9D4-994B-9AE7-706B-6CFFED7F7795}"/>
              </a:ext>
            </a:extLst>
          </p:cNvPr>
          <p:cNvSpPr txBox="1"/>
          <p:nvPr/>
        </p:nvSpPr>
        <p:spPr>
          <a:xfrm>
            <a:off x="519536" y="7337159"/>
            <a:ext cx="2495513" cy="1892826"/>
          </a:xfrm>
          <a:prstGeom prst="rect">
            <a:avLst/>
          </a:prstGeom>
          <a:noFill/>
        </p:spPr>
        <p:txBody>
          <a:bodyPr wrap="square">
            <a:spAutoFit/>
          </a:bodyPr>
          <a:lstStyle/>
          <a:p>
            <a:pPr algn="just"/>
            <a:r>
              <a:rPr lang="en-US" sz="1300" b="0" i="0" u="none" strike="noStrike" dirty="0">
                <a:solidFill>
                  <a:srgbClr val="000000"/>
                </a:solidFill>
                <a:effectLst/>
              </a:rPr>
              <a:t>(B) This screen displays all the delays that will be part of the tasks, starting with zero seconds (referring to the immediate reward). The chosen avatar crosses the lane in 0.5 seconds. Then, in the lane immediately above, the avatar crosses the lane in 7 seconds, and so on.</a:t>
            </a:r>
            <a:endParaRPr lang="pt-BR" sz="1300" dirty="0"/>
          </a:p>
        </p:txBody>
      </p:sp>
      <p:sp>
        <p:nvSpPr>
          <p:cNvPr id="16" name="Fluxograma: Conector 15">
            <a:extLst>
              <a:ext uri="{FF2B5EF4-FFF2-40B4-BE49-F238E27FC236}">
                <a16:creationId xmlns:a16="http://schemas.microsoft.com/office/drawing/2014/main" id="{88EAD91A-4EEE-C8B0-DCA1-CAAD82C3FD2D}"/>
              </a:ext>
            </a:extLst>
          </p:cNvPr>
          <p:cNvSpPr/>
          <p:nvPr/>
        </p:nvSpPr>
        <p:spPr>
          <a:xfrm>
            <a:off x="459130" y="5113041"/>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17" name="Fluxograma: Conector 16">
            <a:extLst>
              <a:ext uri="{FF2B5EF4-FFF2-40B4-BE49-F238E27FC236}">
                <a16:creationId xmlns:a16="http://schemas.microsoft.com/office/drawing/2014/main" id="{05917A5D-DB72-0D8C-A4B5-7F8877DA4F59}"/>
              </a:ext>
            </a:extLst>
          </p:cNvPr>
          <p:cNvSpPr/>
          <p:nvPr/>
        </p:nvSpPr>
        <p:spPr>
          <a:xfrm>
            <a:off x="3044095" y="7161695"/>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5" name="CaixaDeTexto 4">
            <a:extLst>
              <a:ext uri="{FF2B5EF4-FFF2-40B4-BE49-F238E27FC236}">
                <a16:creationId xmlns:a16="http://schemas.microsoft.com/office/drawing/2014/main" id="{0E8B44BB-F639-A614-09D5-4DA8B80966A1}"/>
              </a:ext>
            </a:extLst>
          </p:cNvPr>
          <p:cNvSpPr txBox="1"/>
          <p:nvPr/>
        </p:nvSpPr>
        <p:spPr>
          <a:xfrm>
            <a:off x="6318584" y="147592"/>
            <a:ext cx="418704" cy="369332"/>
          </a:xfrm>
          <a:prstGeom prst="rect">
            <a:avLst/>
          </a:prstGeom>
          <a:noFill/>
        </p:spPr>
        <p:txBody>
          <a:bodyPr wrap="none" rtlCol="0">
            <a:spAutoFit/>
          </a:bodyPr>
          <a:lstStyle/>
          <a:p>
            <a:r>
              <a:rPr lang="pt-BR" dirty="0"/>
              <a:t>25</a:t>
            </a:r>
          </a:p>
        </p:txBody>
      </p:sp>
    </p:spTree>
    <p:extLst>
      <p:ext uri="{BB962C8B-B14F-4D97-AF65-F5344CB8AC3E}">
        <p14:creationId xmlns:p14="http://schemas.microsoft.com/office/powerpoint/2010/main" val="4190187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D4B0E1F1-C9D2-4EE6-0A08-719F2AABEA14}"/>
              </a:ext>
            </a:extLst>
          </p:cNvPr>
          <p:cNvSpPr txBox="1"/>
          <p:nvPr/>
        </p:nvSpPr>
        <p:spPr>
          <a:xfrm>
            <a:off x="471486" y="636425"/>
            <a:ext cx="5510213" cy="523220"/>
          </a:xfrm>
          <a:prstGeom prst="rect">
            <a:avLst/>
          </a:prstGeom>
          <a:noFill/>
        </p:spPr>
        <p:txBody>
          <a:bodyPr wrap="square">
            <a:spAutoFit/>
          </a:bodyPr>
          <a:lstStyle/>
          <a:p>
            <a:pPr algn="just">
              <a:spcAft>
                <a:spcPts val="800"/>
              </a:spcAft>
            </a:pPr>
            <a:r>
              <a:rPr lang="en-US" sz="2800" b="1" dirty="0">
                <a:effectLst/>
                <a:latin typeface="Berlin Sans FB Demi" panose="020E0802020502020306" pitchFamily="34" charset="0"/>
                <a:ea typeface="Calibri" panose="020F0502020204030204" pitchFamily="34" charset="0"/>
                <a:cs typeface="Calibri" panose="020F0502020204030204" pitchFamily="34" charset="0"/>
              </a:rPr>
              <a:t>4. Games </a:t>
            </a:r>
            <a:r>
              <a:rPr lang="en-US" sz="1400" b="1" dirty="0">
                <a:effectLst/>
                <a:ea typeface="Calibri" panose="020F0502020204030204" pitchFamily="34" charset="0"/>
                <a:cs typeface="Calibri" panose="020F0502020204030204" pitchFamily="34" charset="0"/>
              </a:rPr>
              <a:t>(see Appendix A fo</a:t>
            </a:r>
            <a:r>
              <a:rPr lang="en-US" sz="1400" b="1" dirty="0">
                <a:ea typeface="Calibri" panose="020F0502020204030204" pitchFamily="34" charset="0"/>
                <a:cs typeface="Calibri" panose="020F0502020204030204" pitchFamily="34" charset="0"/>
              </a:rPr>
              <a:t>r online administration)</a:t>
            </a:r>
            <a:endParaRPr lang="pt-BR" sz="2800" dirty="0">
              <a:effectLst/>
              <a:ea typeface="Calibri" panose="020F0502020204030204" pitchFamily="34" charset="0"/>
            </a:endParaRPr>
          </a:p>
        </p:txBody>
      </p:sp>
      <p:sp>
        <p:nvSpPr>
          <p:cNvPr id="8" name="CaixaDeTexto 7">
            <a:extLst>
              <a:ext uri="{FF2B5EF4-FFF2-40B4-BE49-F238E27FC236}">
                <a16:creationId xmlns:a16="http://schemas.microsoft.com/office/drawing/2014/main" id="{93B59F46-74FF-4C82-AFF6-03CBB43B9F59}"/>
              </a:ext>
            </a:extLst>
          </p:cNvPr>
          <p:cNvSpPr txBox="1"/>
          <p:nvPr/>
        </p:nvSpPr>
        <p:spPr>
          <a:xfrm>
            <a:off x="471488" y="1180334"/>
            <a:ext cx="5915024" cy="8007770"/>
          </a:xfrm>
          <a:prstGeom prst="rect">
            <a:avLst/>
          </a:prstGeom>
          <a:noFill/>
        </p:spPr>
        <p:txBody>
          <a:bodyPr wrap="square">
            <a:spAutoFit/>
          </a:bodyPr>
          <a:lstStyle/>
          <a:p>
            <a:pPr algn="just">
              <a:lnSpc>
                <a:spcPct val="105000"/>
              </a:lnSpc>
              <a:spcAft>
                <a:spcPts val="600"/>
              </a:spcAft>
            </a:pPr>
            <a:r>
              <a:rPr lang="en-US" sz="1450" b="1" i="0" u="none" strike="noStrike" dirty="0">
                <a:solidFill>
                  <a:srgbClr val="A31627"/>
                </a:solidFill>
                <a:effectLst/>
                <a:latin typeface="YAD7UJRv9J4 0"/>
              </a:rPr>
              <a:t>IMPORTANT: </a:t>
            </a:r>
            <a:endParaRPr lang="en-US" sz="1450" dirty="0">
              <a:solidFill>
                <a:srgbClr val="000000"/>
              </a:solidFill>
              <a:effectLst/>
              <a:latin typeface="YAD7UJRv9J4 0"/>
            </a:endParaRPr>
          </a:p>
          <a:p>
            <a:pPr algn="just">
              <a:lnSpc>
                <a:spcPct val="107000"/>
              </a:lnSpc>
              <a:spcAft>
                <a:spcPts val="800"/>
              </a:spcAft>
            </a:pPr>
            <a:r>
              <a:rPr lang="en-US" sz="1450" b="0" i="0" u="none" strike="noStrike" dirty="0">
                <a:solidFill>
                  <a:srgbClr val="000000"/>
                </a:solidFill>
                <a:effectLst/>
                <a:latin typeface="YAD7UJRv9J4 0"/>
              </a:rPr>
              <a:t> The Waiting Game includes three games (tasks</a:t>
            </a:r>
            <a:r>
              <a:rPr lang="en-US" sz="1450" dirty="0">
                <a:solidFill>
                  <a:srgbClr val="000000"/>
                </a:solidFill>
                <a:latin typeface="YAD7UJRv9J4 0"/>
              </a:rPr>
              <a:t>) </a:t>
            </a:r>
            <a:r>
              <a:rPr lang="en-US" sz="1450" b="0" i="0" u="none" strike="noStrike" dirty="0">
                <a:solidFill>
                  <a:srgbClr val="000000"/>
                </a:solidFill>
                <a:effectLst/>
                <a:latin typeface="YAD7UJRv9J4 0"/>
              </a:rPr>
              <a:t>presented in random order.  </a:t>
            </a:r>
            <a:r>
              <a:rPr lang="en-US" sz="1450" dirty="0">
                <a:solidFill>
                  <a:srgbClr val="000000"/>
                </a:solidFill>
                <a:latin typeface="YAD7UJRv9J4 0"/>
              </a:rPr>
              <a:t>Trials are arranged </a:t>
            </a:r>
            <a:r>
              <a:rPr lang="en-US" sz="1450" b="0" i="0" u="none" strike="noStrike" dirty="0">
                <a:solidFill>
                  <a:srgbClr val="000000"/>
                </a:solidFill>
                <a:effectLst/>
                <a:latin typeface="YAD7UJRv9J4 0"/>
              </a:rPr>
              <a:t>in a </a:t>
            </a:r>
            <a:r>
              <a:rPr lang="en-US" sz="1450" b="0" i="0" u="none" strike="noStrike" dirty="0">
                <a:solidFill>
                  <a:srgbClr val="000000"/>
                </a:solidFill>
                <a:effectLst/>
                <a:latin typeface="YAD7UJRv9J4 0"/>
                <a:hlinkClick r:id="rId4" action="ppaction://hlinksldjump"/>
              </a:rPr>
              <a:t>pseudo-random order</a:t>
            </a:r>
            <a:r>
              <a:rPr lang="en-US" sz="1450" b="0" i="0" u="none" strike="noStrike" dirty="0">
                <a:solidFill>
                  <a:srgbClr val="000000"/>
                </a:solidFill>
                <a:effectLst/>
                <a:latin typeface="YAD7UJRv9J4 0"/>
              </a:rPr>
              <a:t>, </a:t>
            </a:r>
            <a:r>
              <a:rPr lang="en-US" sz="1450" kern="100" dirty="0">
                <a:effectLst/>
                <a:latin typeface="Calibri" panose="020F0502020204030204" pitchFamily="34" charset="0"/>
                <a:ea typeface="Calibri" panose="020F0502020204030204" pitchFamily="34" charset="0"/>
                <a:cs typeface="Times New Roman" panose="02020603050405020304" pitchFamily="18" charset="0"/>
              </a:rPr>
              <a:t>with changes in sequence for each administration;</a:t>
            </a:r>
            <a:endParaRPr lang="pt-BR" sz="14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5000"/>
              </a:lnSpc>
              <a:spcAft>
                <a:spcPts val="600"/>
              </a:spcAft>
              <a:buAutoNum type="arabicParenR"/>
            </a:pPr>
            <a:r>
              <a:rPr lang="en-US" sz="1450" b="0" i="0" u="none" strike="noStrike" dirty="0">
                <a:solidFill>
                  <a:srgbClr val="000000"/>
                </a:solidFill>
                <a:effectLst/>
                <a:latin typeface="YAD7UJRv9J4 0"/>
              </a:rPr>
              <a:t> </a:t>
            </a:r>
            <a:r>
              <a:rPr lang="en-US" sz="1450" dirty="0">
                <a:effectLst/>
                <a:latin typeface="Calibri" panose="020F0502020204030204" pitchFamily="34" charset="0"/>
                <a:ea typeface="Calibri" panose="020F0502020204030204" pitchFamily="34" charset="0"/>
                <a:cs typeface="Times New Roman" panose="02020603050405020304" pitchFamily="18" charset="0"/>
              </a:rPr>
              <a:t>Each game is preceded by 8 practice trials. In the actual games, each immediate reward is paired three times with each delay. With three immediate rewards and four delays (except for zero seconds), each game comprises 36 trials;</a:t>
            </a:r>
          </a:p>
          <a:p>
            <a:pPr algn="just">
              <a:lnSpc>
                <a:spcPct val="105000"/>
              </a:lnSpc>
              <a:spcAft>
                <a:spcPts val="600"/>
              </a:spcAft>
              <a:buAutoNum type="arabicParenR"/>
            </a:pPr>
            <a:r>
              <a:rPr lang="en-US" sz="1450" b="0" i="0" u="none" strike="noStrike" dirty="0">
                <a:solidFill>
                  <a:srgbClr val="000000"/>
                </a:solidFill>
                <a:effectLst/>
                <a:latin typeface="YAD7UJRv9J4 0"/>
              </a:rPr>
              <a:t> Before each game, we recommended providing verbal instructions in addition to those presented in writing;</a:t>
            </a:r>
            <a:endParaRPr lang="en-US" sz="1450" dirty="0">
              <a:solidFill>
                <a:srgbClr val="000000"/>
              </a:solidFill>
              <a:effectLst/>
              <a:latin typeface="YAD7UJRv9J4 0"/>
            </a:endParaRPr>
          </a:p>
          <a:p>
            <a:pPr algn="just">
              <a:lnSpc>
                <a:spcPct val="105000"/>
              </a:lnSpc>
              <a:spcAft>
                <a:spcPts val="600"/>
              </a:spcAft>
            </a:pPr>
            <a:r>
              <a:rPr lang="en-US" sz="1450" dirty="0">
                <a:solidFill>
                  <a:srgbClr val="000000"/>
                </a:solidFill>
                <a:latin typeface="YAD7UJRv9J4 0"/>
              </a:rPr>
              <a:t>3</a:t>
            </a:r>
            <a:r>
              <a:rPr lang="en-US" sz="1450" b="0" i="0" u="none" strike="noStrike" dirty="0">
                <a:solidFill>
                  <a:srgbClr val="000000"/>
                </a:solidFill>
                <a:effectLst/>
                <a:latin typeface="YAD7UJRv9J4 0"/>
              </a:rPr>
              <a:t>) Before the start of each game, verbally inform the test-taker </a:t>
            </a:r>
            <a:r>
              <a:rPr lang="en-US" sz="1450" dirty="0">
                <a:effectLst/>
                <a:latin typeface="Calibri" panose="020F0502020204030204" pitchFamily="34" charset="0"/>
                <a:ea typeface="Calibri" panose="020F0502020204030204" pitchFamily="34" charset="0"/>
                <a:cs typeface="Times New Roman" panose="02020603050405020304" pitchFamily="18" charset="0"/>
              </a:rPr>
              <a:t>whether or not they will receive any material reward or prize;</a:t>
            </a:r>
          </a:p>
          <a:p>
            <a:pPr algn="just">
              <a:lnSpc>
                <a:spcPct val="107000"/>
              </a:lnSpc>
              <a:spcAft>
                <a:spcPts val="800"/>
              </a:spcAft>
            </a:pPr>
            <a:r>
              <a:rPr lang="en-US" sz="1450" b="0" i="0" u="none" strike="noStrike" dirty="0">
                <a:solidFill>
                  <a:srgbClr val="000000"/>
                </a:solidFill>
                <a:effectLst/>
                <a:latin typeface="YAD7UJRv9J4 0"/>
              </a:rPr>
              <a:t>4) </a:t>
            </a:r>
            <a:r>
              <a:rPr lang="en-US" sz="1450" kern="100" dirty="0">
                <a:effectLst/>
                <a:latin typeface="Calibri" panose="020F0502020204030204" pitchFamily="34" charset="0"/>
                <a:ea typeface="Calibri" panose="020F0502020204030204" pitchFamily="34" charset="0"/>
                <a:cs typeface="Times New Roman" panose="02020603050405020304" pitchFamily="18" charset="0"/>
              </a:rPr>
              <a:t>The examiner should maintain a neutral stance and closely observe the test-taker's behavior. During waiting periods, some individuals may try to engage in conversation, stand up, or use their cell phones. Therefore, instruct the test-taker to remain silent, seated, and to turn off their cell phones while playing. The examiner should speak only when necessary and encourage the test-taker to focus on the game. Avoid making comments that could influence the test-taker's choices. If the test-taker has questions, respond briefly and objectively. If the test-taker becomes impatient, they should be allowed a short break of approximately 5 minutes between games. If the test-taker inquires about the duration of the task, inform them that the entire activity lasts from 15 to just over half an hour. During the games, it is advisable for the examiner to maintain some distance from the test-taker to minimize the feeling of being observed;</a:t>
            </a:r>
            <a:endParaRPr lang="pt-BR" sz="14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5000"/>
              </a:lnSpc>
              <a:spcAft>
                <a:spcPts val="600"/>
              </a:spcAft>
            </a:pPr>
            <a:r>
              <a:rPr lang="en-US" sz="1450" dirty="0">
                <a:solidFill>
                  <a:srgbClr val="000000"/>
                </a:solidFill>
                <a:latin typeface="YAD7UJRv9J4 0"/>
              </a:rPr>
              <a:t>5</a:t>
            </a:r>
            <a:r>
              <a:rPr lang="en-US" sz="1450" b="0" i="0" u="none" strike="noStrike" dirty="0">
                <a:solidFill>
                  <a:srgbClr val="000000"/>
                </a:solidFill>
                <a:effectLst/>
                <a:latin typeface="YAD7UJRv9J4 0"/>
              </a:rPr>
              <a:t>) </a:t>
            </a:r>
            <a:r>
              <a:rPr lang="en-US" sz="1450" kern="100" dirty="0">
                <a:effectLst/>
                <a:latin typeface="Calibri" panose="020F0502020204030204" pitchFamily="34" charset="0"/>
                <a:ea typeface="Calibri" panose="020F0502020204030204" pitchFamily="34" charset="0"/>
                <a:cs typeface="Times New Roman" panose="02020603050405020304" pitchFamily="18" charset="0"/>
              </a:rPr>
              <a:t>Discontinuation criteria: 1) if the test-taker expresses a desire to withdraw from the activity; 2) if there is a noticeable lack of understanding of instructions; 3) if negligence and carelessness with the activity reach a point where data collection becomes infeasible due to aggressive, offensive, and/or destructive behavior.</a:t>
            </a:r>
            <a:endParaRPr lang="pt-BR" sz="14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5000"/>
              </a:lnSpc>
              <a:spcAft>
                <a:spcPts val="600"/>
              </a:spcAft>
            </a:pPr>
            <a:endParaRPr lang="en-US" sz="1450" dirty="0">
              <a:solidFill>
                <a:srgbClr val="000000"/>
              </a:solidFill>
              <a:effectLst/>
              <a:latin typeface="YAD7UJRv9J4 0"/>
            </a:endParaRPr>
          </a:p>
        </p:txBody>
      </p:sp>
      <p:sp>
        <p:nvSpPr>
          <p:cNvPr id="3" name="CaixaDeTexto 2">
            <a:extLst>
              <a:ext uri="{FF2B5EF4-FFF2-40B4-BE49-F238E27FC236}">
                <a16:creationId xmlns:a16="http://schemas.microsoft.com/office/drawing/2014/main" id="{1F2D9E64-A908-C27A-CE98-37404B880740}"/>
              </a:ext>
            </a:extLst>
          </p:cNvPr>
          <p:cNvSpPr txBox="1"/>
          <p:nvPr/>
        </p:nvSpPr>
        <p:spPr>
          <a:xfrm>
            <a:off x="6318584" y="147592"/>
            <a:ext cx="418704" cy="369332"/>
          </a:xfrm>
          <a:prstGeom prst="rect">
            <a:avLst/>
          </a:prstGeom>
          <a:noFill/>
        </p:spPr>
        <p:txBody>
          <a:bodyPr wrap="none" rtlCol="0">
            <a:spAutoFit/>
          </a:bodyPr>
          <a:lstStyle/>
          <a:p>
            <a:r>
              <a:rPr lang="pt-BR" dirty="0"/>
              <a:t>26</a:t>
            </a:r>
          </a:p>
        </p:txBody>
      </p:sp>
    </p:spTree>
    <p:extLst>
      <p:ext uri="{BB962C8B-B14F-4D97-AF65-F5344CB8AC3E}">
        <p14:creationId xmlns:p14="http://schemas.microsoft.com/office/powerpoint/2010/main" val="1045655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0" name="CaixaDeTexto 9">
            <a:extLst>
              <a:ext uri="{FF2B5EF4-FFF2-40B4-BE49-F238E27FC236}">
                <a16:creationId xmlns:a16="http://schemas.microsoft.com/office/drawing/2014/main" id="{F52D142B-78D2-4467-ECCD-0C8400044459}"/>
              </a:ext>
            </a:extLst>
          </p:cNvPr>
          <p:cNvSpPr txBox="1"/>
          <p:nvPr/>
        </p:nvSpPr>
        <p:spPr>
          <a:xfrm>
            <a:off x="471487" y="7720126"/>
            <a:ext cx="5915025" cy="1400383"/>
          </a:xfrm>
          <a:prstGeom prst="rect">
            <a:avLst/>
          </a:prstGeom>
          <a:noFill/>
        </p:spPr>
        <p:txBody>
          <a:bodyPr wrap="square">
            <a:spAutoFit/>
          </a:bodyPr>
          <a:lstStyle/>
          <a:p>
            <a:pPr algn="just"/>
            <a:r>
              <a:rPr lang="en-US" sz="1700" b="1" i="1" u="none" strike="noStrike" dirty="0">
                <a:solidFill>
                  <a:srgbClr val="000000"/>
                </a:solidFill>
                <a:effectLst/>
              </a:rPr>
              <a:t>“In this game, there's no need to wait, and you won't receive a prize at the end of the game. However, try to imagine what you would do if you had to wait to receive a better prize. Before the game begins, you will have the opportunity to practice and understand how it works.”</a:t>
            </a:r>
            <a:r>
              <a:rPr lang="en-US" sz="1700" b="0" i="0" u="none" strike="noStrike" dirty="0">
                <a:solidFill>
                  <a:srgbClr val="000000"/>
                </a:solidFill>
                <a:effectLst/>
              </a:rPr>
              <a:t> (Figure 11A).</a:t>
            </a:r>
            <a:endParaRPr lang="pt-BR" sz="1700" dirty="0"/>
          </a:p>
        </p:txBody>
      </p:sp>
      <p:pic>
        <p:nvPicPr>
          <p:cNvPr id="9" name="Imagem 8" descr="Texto&#10;&#10;Descrição gerada automaticamente">
            <a:extLst>
              <a:ext uri="{FF2B5EF4-FFF2-40B4-BE49-F238E27FC236}">
                <a16:creationId xmlns:a16="http://schemas.microsoft.com/office/drawing/2014/main" id="{1E824A6B-EE34-7D47-D357-DCBA43508BB8}"/>
              </a:ext>
            </a:extLst>
          </p:cNvPr>
          <p:cNvPicPr>
            <a:picLocks noChangeAspect="1"/>
          </p:cNvPicPr>
          <p:nvPr/>
        </p:nvPicPr>
        <p:blipFill rotWithShape="1">
          <a:blip r:embed="rId4">
            <a:extLst>
              <a:ext uri="{28A0092B-C50C-407E-A947-70E740481C1C}">
                <a14:useLocalDpi xmlns:a14="http://schemas.microsoft.com/office/drawing/2010/main" val="0"/>
              </a:ext>
            </a:extLst>
          </a:blip>
          <a:srcRect l="18333" t="9777" r="23889" b="37855"/>
          <a:stretch/>
        </p:blipFill>
        <p:spPr>
          <a:xfrm>
            <a:off x="1257300" y="952500"/>
            <a:ext cx="3962400" cy="5080000"/>
          </a:xfrm>
          <a:prstGeom prst="rect">
            <a:avLst/>
          </a:prstGeom>
        </p:spPr>
      </p:pic>
      <p:sp>
        <p:nvSpPr>
          <p:cNvPr id="14" name="CaixaDeTexto 13">
            <a:extLst>
              <a:ext uri="{FF2B5EF4-FFF2-40B4-BE49-F238E27FC236}">
                <a16:creationId xmlns:a16="http://schemas.microsoft.com/office/drawing/2014/main" id="{8FD94D92-7890-D511-8FB0-8122C30C7603}"/>
              </a:ext>
            </a:extLst>
          </p:cNvPr>
          <p:cNvSpPr txBox="1"/>
          <p:nvPr/>
        </p:nvSpPr>
        <p:spPr>
          <a:xfrm>
            <a:off x="434716" y="501718"/>
            <a:ext cx="5988565" cy="369332"/>
          </a:xfrm>
          <a:prstGeom prst="rect">
            <a:avLst/>
          </a:prstGeom>
          <a:noFill/>
        </p:spPr>
        <p:txBody>
          <a:bodyPr wrap="square" rtlCol="0">
            <a:spAutoFit/>
          </a:bodyPr>
          <a:lstStyle/>
          <a:p>
            <a:r>
              <a:rPr lang="pt-BR" b="1" dirty="0"/>
              <a:t>4.1. Imaginary Game (hypothetical delays and rewards)</a:t>
            </a:r>
          </a:p>
        </p:txBody>
      </p:sp>
      <p:pic>
        <p:nvPicPr>
          <p:cNvPr id="18" name="Imagem 17" descr="Texto&#10;&#10;Descrição gerada automaticamente">
            <a:extLst>
              <a:ext uri="{FF2B5EF4-FFF2-40B4-BE49-F238E27FC236}">
                <a16:creationId xmlns:a16="http://schemas.microsoft.com/office/drawing/2014/main" id="{9F0867BA-1E12-B3A1-7A48-ACDC66CC6632}"/>
              </a:ext>
            </a:extLst>
          </p:cNvPr>
          <p:cNvPicPr>
            <a:picLocks noChangeAspect="1"/>
          </p:cNvPicPr>
          <p:nvPr/>
        </p:nvPicPr>
        <p:blipFill rotWithShape="1">
          <a:blip r:embed="rId4">
            <a:extLst>
              <a:ext uri="{28A0092B-C50C-407E-A947-70E740481C1C}">
                <a14:useLocalDpi xmlns:a14="http://schemas.microsoft.com/office/drawing/2010/main" val="0"/>
              </a:ext>
            </a:extLst>
          </a:blip>
          <a:srcRect t="62144" b="24109"/>
          <a:stretch/>
        </p:blipFill>
        <p:spPr>
          <a:xfrm>
            <a:off x="0" y="6032500"/>
            <a:ext cx="6858000" cy="1333500"/>
          </a:xfrm>
          <a:prstGeom prst="rect">
            <a:avLst/>
          </a:prstGeom>
        </p:spPr>
      </p:pic>
      <p:sp>
        <p:nvSpPr>
          <p:cNvPr id="19" name="CaixaDeTexto 18">
            <a:extLst>
              <a:ext uri="{FF2B5EF4-FFF2-40B4-BE49-F238E27FC236}">
                <a16:creationId xmlns:a16="http://schemas.microsoft.com/office/drawing/2014/main" id="{01BA2AC3-FA0E-29C4-7512-83DFB8799387}"/>
              </a:ext>
            </a:extLst>
          </p:cNvPr>
          <p:cNvSpPr txBox="1"/>
          <p:nvPr/>
        </p:nvSpPr>
        <p:spPr>
          <a:xfrm>
            <a:off x="6318584" y="147592"/>
            <a:ext cx="418704" cy="369332"/>
          </a:xfrm>
          <a:prstGeom prst="rect">
            <a:avLst/>
          </a:prstGeom>
          <a:noFill/>
        </p:spPr>
        <p:txBody>
          <a:bodyPr wrap="none" rtlCol="0">
            <a:spAutoFit/>
          </a:bodyPr>
          <a:lstStyle/>
          <a:p>
            <a:r>
              <a:rPr lang="pt-BR" dirty="0"/>
              <a:t>27</a:t>
            </a:r>
          </a:p>
        </p:txBody>
      </p:sp>
    </p:spTree>
    <p:extLst>
      <p:ext uri="{BB962C8B-B14F-4D97-AF65-F5344CB8AC3E}">
        <p14:creationId xmlns:p14="http://schemas.microsoft.com/office/powerpoint/2010/main" val="1714980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4C4DB9E6-BFA3-A48B-4B18-6DE724AABB46}"/>
              </a:ext>
            </a:extLst>
          </p:cNvPr>
          <p:cNvSpPr txBox="1"/>
          <p:nvPr/>
        </p:nvSpPr>
        <p:spPr>
          <a:xfrm>
            <a:off x="865762" y="401368"/>
            <a:ext cx="5019472" cy="523220"/>
          </a:xfrm>
          <a:prstGeom prst="rect">
            <a:avLst/>
          </a:prstGeom>
          <a:noFill/>
        </p:spPr>
        <p:txBody>
          <a:bodyPr wrap="square" rtlCol="0">
            <a:spAutoFit/>
          </a:bodyPr>
          <a:lstStyle/>
          <a:p>
            <a:pPr algn="ctr"/>
            <a:r>
              <a:rPr lang="pt-BR" sz="2800" dirty="0" err="1">
                <a:latin typeface="Berlin Sans FB Demi" panose="020E0802020502020306" pitchFamily="34" charset="0"/>
                <a:cs typeface="Aharoni" panose="02010803020104030203" pitchFamily="2" charset="-79"/>
              </a:rPr>
              <a:t>Summary</a:t>
            </a:r>
            <a:endParaRPr lang="pt-BR" sz="2800" dirty="0">
              <a:latin typeface="Berlin Sans FB Demi" panose="020E0802020502020306" pitchFamily="34" charset="0"/>
              <a:cs typeface="Aharoni" panose="02010803020104030203" pitchFamily="2" charset="-79"/>
            </a:endParaRPr>
          </a:p>
        </p:txBody>
      </p:sp>
      <p:sp>
        <p:nvSpPr>
          <p:cNvPr id="5" name="CaixaDeTexto 4">
            <a:extLst>
              <a:ext uri="{FF2B5EF4-FFF2-40B4-BE49-F238E27FC236}">
                <a16:creationId xmlns:a16="http://schemas.microsoft.com/office/drawing/2014/main" id="{A2E63468-7B2C-62D6-BF70-6A992AC12F85}"/>
              </a:ext>
            </a:extLst>
          </p:cNvPr>
          <p:cNvSpPr txBox="1"/>
          <p:nvPr/>
        </p:nvSpPr>
        <p:spPr>
          <a:xfrm>
            <a:off x="471487" y="1053465"/>
            <a:ext cx="5975033" cy="8294578"/>
          </a:xfrm>
          <a:prstGeom prst="rect">
            <a:avLst/>
          </a:prstGeom>
          <a:noFill/>
        </p:spPr>
        <p:txBody>
          <a:bodyPr wrap="square" rtlCol="0">
            <a:spAutoFit/>
          </a:bodyPr>
          <a:lstStyle/>
          <a:p>
            <a:pPr marL="342900" indent="-342900">
              <a:buAutoNum type="arabicPeriod"/>
            </a:pPr>
            <a:r>
              <a:rPr lang="en-US" sz="1300" dirty="0">
                <a:hlinkClick r:id="rId4" action="ppaction://hlinksldjump"/>
              </a:rPr>
              <a:t>List of links</a:t>
            </a:r>
            <a:r>
              <a:rPr lang="en-US" sz="1300" dirty="0"/>
              <a:t>, 01</a:t>
            </a:r>
          </a:p>
          <a:p>
            <a:pPr marL="342900" indent="-342900">
              <a:buAutoNum type="arabicPeriod"/>
            </a:pPr>
            <a:r>
              <a:rPr lang="en-US" sz="1300" dirty="0">
                <a:solidFill>
                  <a:srgbClr val="000000"/>
                </a:solidFill>
                <a:hlinkClick r:id="rId5" action="ppaction://hlinksldjump"/>
              </a:rPr>
              <a:t>Introduction</a:t>
            </a:r>
            <a:r>
              <a:rPr lang="en-US" sz="1300" dirty="0">
                <a:solidFill>
                  <a:srgbClr val="000000"/>
                </a:solidFill>
              </a:rPr>
              <a:t>, 02</a:t>
            </a:r>
            <a:endParaRPr lang="en-US" sz="1300" b="0" i="0" u="none" strike="noStrike" dirty="0">
              <a:solidFill>
                <a:srgbClr val="000000"/>
              </a:solidFill>
              <a:effectLst/>
            </a:endParaRPr>
          </a:p>
          <a:p>
            <a:pPr marL="342900" indent="-342900">
              <a:buAutoNum type="arabicPeriod"/>
            </a:pPr>
            <a:r>
              <a:rPr lang="en-US" sz="1300" dirty="0">
                <a:solidFill>
                  <a:srgbClr val="000000"/>
                </a:solidFill>
                <a:hlinkClick r:id="rId6" action="ppaction://hlinksldjump"/>
              </a:rPr>
              <a:t>Background</a:t>
            </a:r>
            <a:r>
              <a:rPr lang="en-US" sz="1300" dirty="0">
                <a:solidFill>
                  <a:srgbClr val="000000"/>
                </a:solidFill>
              </a:rPr>
              <a:t>, 03</a:t>
            </a:r>
          </a:p>
          <a:p>
            <a:pPr algn="just"/>
            <a:r>
              <a:rPr lang="en-US" sz="1300" dirty="0">
                <a:solidFill>
                  <a:srgbClr val="000000"/>
                </a:solidFill>
              </a:rPr>
              <a:t>  2.1. </a:t>
            </a:r>
            <a:r>
              <a:rPr lang="en-US" sz="1300" dirty="0">
                <a:effectLst/>
                <a:ea typeface="Calibri" panose="020F0502020204030204" pitchFamily="34" charset="0"/>
                <a:cs typeface="Calibri" panose="020F0502020204030204" pitchFamily="34" charset="0"/>
                <a:hlinkClick r:id="rId7" action="ppaction://hlinksldjump"/>
              </a:rPr>
              <a:t>Methods for obtaining the subjective value</a:t>
            </a:r>
            <a:r>
              <a:rPr lang="en-US" sz="1300" dirty="0">
                <a:effectLst/>
                <a:ea typeface="Calibri" panose="020F0502020204030204" pitchFamily="34" charset="0"/>
                <a:cs typeface="Calibri" panose="020F0502020204030204" pitchFamily="34" charset="0"/>
              </a:rPr>
              <a:t>, 04</a:t>
            </a:r>
          </a:p>
          <a:p>
            <a:pPr algn="just"/>
            <a:r>
              <a:rPr lang="en-US" sz="1300" dirty="0">
                <a:ea typeface="Calibri" panose="020F0502020204030204" pitchFamily="34" charset="0"/>
                <a:cs typeface="Calibri" panose="020F0502020204030204" pitchFamily="34" charset="0"/>
              </a:rPr>
              <a:t>  2.2. </a:t>
            </a:r>
            <a:r>
              <a:rPr lang="en-US" sz="1300" dirty="0">
                <a:effectLst/>
                <a:ea typeface="Calibri" panose="020F0502020204030204" pitchFamily="34" charset="0"/>
                <a:hlinkClick r:id="rId8" action="ppaction://hlinksldjump"/>
              </a:rPr>
              <a:t>Methods for obtaining the discount rate</a:t>
            </a:r>
            <a:r>
              <a:rPr lang="en-US" sz="1300" dirty="0">
                <a:effectLst/>
                <a:ea typeface="Calibri" panose="020F0502020204030204" pitchFamily="34" charset="0"/>
              </a:rPr>
              <a:t>, 07</a:t>
            </a:r>
          </a:p>
          <a:p>
            <a:pPr algn="just"/>
            <a:r>
              <a:rPr lang="en-US" sz="1300" dirty="0">
                <a:ea typeface="Calibri" panose="020F0502020204030204" pitchFamily="34" charset="0"/>
                <a:cs typeface="Calibri" panose="020F0502020204030204" pitchFamily="34" charset="0"/>
              </a:rPr>
              <a:t>  2.3. </a:t>
            </a:r>
            <a:r>
              <a:rPr lang="en-US" sz="1300" dirty="0">
                <a:ea typeface="Calibri" panose="020F0502020204030204" pitchFamily="34" charset="0"/>
                <a:cs typeface="Calibri" panose="020F0502020204030204" pitchFamily="34" charset="0"/>
                <a:hlinkClick r:id="rId9" action="ppaction://hlinksldjump"/>
              </a:rPr>
              <a:t>Differences in DD tasks regarding hypothetical and real delays and rewards</a:t>
            </a:r>
            <a:r>
              <a:rPr lang="en-US" sz="1300" dirty="0">
                <a:ea typeface="Calibri" panose="020F0502020204030204" pitchFamily="34" charset="0"/>
                <a:cs typeface="Calibri" panose="020F0502020204030204" pitchFamily="34" charset="0"/>
              </a:rPr>
              <a:t>, 08</a:t>
            </a:r>
          </a:p>
          <a:p>
            <a:pPr algn="just"/>
            <a:r>
              <a:rPr lang="en-US" sz="1300" dirty="0">
                <a:ea typeface="Calibri" panose="020F0502020204030204" pitchFamily="34" charset="0"/>
                <a:cs typeface="Calibri" panose="020F0502020204030204" pitchFamily="34" charset="0"/>
              </a:rPr>
              <a:t>  2.4.  </a:t>
            </a:r>
            <a:r>
              <a:rPr lang="en-US" sz="1300" dirty="0">
                <a:ea typeface="Calibri" panose="020F0502020204030204" pitchFamily="34" charset="0"/>
                <a:cs typeface="Calibri" panose="020F0502020204030204" pitchFamily="34" charset="0"/>
                <a:hlinkClick r:id="rId10" action="ppaction://hlinksldjump"/>
              </a:rPr>
              <a:t>Differences in DD tasks regarding hypothetical and real delays and rewards</a:t>
            </a:r>
            <a:r>
              <a:rPr lang="en-US" sz="1300" dirty="0">
                <a:ea typeface="Calibri" panose="020F0502020204030204" pitchFamily="34" charset="0"/>
                <a:cs typeface="Calibri" panose="020F0502020204030204" pitchFamily="34" charset="0"/>
              </a:rPr>
              <a:t>, 09</a:t>
            </a:r>
          </a:p>
          <a:p>
            <a:pPr algn="just"/>
            <a:r>
              <a:rPr lang="en-US" sz="1300" dirty="0">
                <a:effectLst/>
                <a:ea typeface="Calibri" panose="020F0502020204030204" pitchFamily="34" charset="0"/>
                <a:cs typeface="Calibri" panose="020F0502020204030204" pitchFamily="34" charset="0"/>
              </a:rPr>
              <a:t>  2.5. </a:t>
            </a:r>
            <a:r>
              <a:rPr lang="en-US" sz="1300" dirty="0">
                <a:effectLst/>
                <a:ea typeface="Calibri" panose="020F0502020204030204" pitchFamily="34" charset="0"/>
                <a:cs typeface="Calibri" panose="020F0502020204030204" pitchFamily="34" charset="0"/>
                <a:hlinkClick r:id="rId11" action="ppaction://hlinksldjump"/>
              </a:rPr>
              <a:t>Tasks comparisons</a:t>
            </a:r>
            <a:r>
              <a:rPr lang="en-US" sz="1300" dirty="0">
                <a:effectLst/>
                <a:ea typeface="Calibri" panose="020F0502020204030204" pitchFamily="34" charset="0"/>
                <a:cs typeface="Calibri" panose="020F0502020204030204" pitchFamily="34" charset="0"/>
              </a:rPr>
              <a:t>, 10</a:t>
            </a:r>
          </a:p>
          <a:p>
            <a:pPr algn="just"/>
            <a:r>
              <a:rPr lang="en-US" sz="1300" dirty="0">
                <a:effectLst/>
                <a:ea typeface="Calibri" panose="020F0502020204030204" pitchFamily="34" charset="0"/>
                <a:cs typeface="Calibri" panose="020F0502020204030204" pitchFamily="34" charset="0"/>
              </a:rPr>
              <a:t>  2.6. </a:t>
            </a:r>
            <a:r>
              <a:rPr lang="en-US" sz="1300" dirty="0">
                <a:effectLst/>
                <a:ea typeface="Calibri" panose="020F0502020204030204" pitchFamily="34" charset="0"/>
                <a:cs typeface="Calibri" panose="020F0502020204030204" pitchFamily="34" charset="0"/>
                <a:hlinkClick r:id="rId12" action="ppaction://hlinksldjump"/>
              </a:rPr>
              <a:t>Paper-and-pencil vs. computer-based application</a:t>
            </a:r>
            <a:r>
              <a:rPr lang="en-US" sz="1300" dirty="0">
                <a:effectLst/>
                <a:ea typeface="Calibri" panose="020F0502020204030204" pitchFamily="34" charset="0"/>
                <a:cs typeface="Calibri" panose="020F0502020204030204" pitchFamily="34" charset="0"/>
              </a:rPr>
              <a:t>, 11</a:t>
            </a:r>
          </a:p>
          <a:p>
            <a:pPr algn="just"/>
            <a:r>
              <a:rPr lang="en-US" sz="1300" dirty="0">
                <a:ea typeface="Calibri" panose="020F0502020204030204" pitchFamily="34" charset="0"/>
                <a:cs typeface="Calibri" panose="020F0502020204030204" pitchFamily="34" charset="0"/>
              </a:rPr>
              <a:t>  2.7. </a:t>
            </a:r>
            <a:r>
              <a:rPr lang="en-US" sz="1300" dirty="0">
                <a:ea typeface="Calibri" panose="020F0502020204030204" pitchFamily="34" charset="0"/>
                <a:cs typeface="Calibri" panose="020F0502020204030204" pitchFamily="34" charset="0"/>
                <a:hlinkClick r:id="rId13" action="ppaction://hlinksldjump"/>
              </a:rPr>
              <a:t>The current DD tasks</a:t>
            </a:r>
            <a:r>
              <a:rPr lang="en-US" sz="1300" dirty="0">
                <a:ea typeface="Calibri" panose="020F0502020204030204" pitchFamily="34" charset="0"/>
                <a:cs typeface="Calibri" panose="020F0502020204030204" pitchFamily="34" charset="0"/>
              </a:rPr>
              <a:t>, 14</a:t>
            </a:r>
            <a:endParaRPr lang="en-US" sz="1300" dirty="0">
              <a:effectLst/>
              <a:ea typeface="Calibri" panose="020F0502020204030204" pitchFamily="34" charset="0"/>
              <a:cs typeface="Calibri" panose="020F0502020204030204" pitchFamily="34" charset="0"/>
            </a:endParaRPr>
          </a:p>
          <a:p>
            <a:pPr algn="just"/>
            <a:r>
              <a:rPr lang="en-US" sz="1300" dirty="0">
                <a:ea typeface="Calibri" panose="020F0502020204030204" pitchFamily="34" charset="0"/>
                <a:cs typeface="Calibri" panose="020F0502020204030204" pitchFamily="34" charset="0"/>
              </a:rPr>
              <a:t>3. </a:t>
            </a:r>
            <a:r>
              <a:rPr lang="en-US" sz="1300" dirty="0">
                <a:ea typeface="Calibri" panose="020F0502020204030204" pitchFamily="34" charset="0"/>
                <a:cs typeface="Calibri" panose="020F0502020204030204" pitchFamily="34" charset="0"/>
                <a:hlinkClick r:id="rId14" action="ppaction://hlinksldjump"/>
              </a:rPr>
              <a:t>Development and functioning of the software</a:t>
            </a:r>
            <a:r>
              <a:rPr lang="en-US" sz="1300" dirty="0">
                <a:ea typeface="Calibri" panose="020F0502020204030204" pitchFamily="34" charset="0"/>
                <a:cs typeface="Calibri" panose="020F0502020204030204" pitchFamily="34" charset="0"/>
              </a:rPr>
              <a:t>, 16</a:t>
            </a:r>
          </a:p>
          <a:p>
            <a:pPr algn="just"/>
            <a:r>
              <a:rPr lang="en-US" sz="1300" dirty="0">
                <a:effectLst/>
                <a:ea typeface="Calibri" panose="020F0502020204030204" pitchFamily="34" charset="0"/>
                <a:cs typeface="Calibri" panose="020F0502020204030204" pitchFamily="34" charset="0"/>
              </a:rPr>
              <a:t>  3.1. </a:t>
            </a:r>
            <a:r>
              <a:rPr lang="en-US" sz="1300" dirty="0">
                <a:effectLst/>
                <a:ea typeface="Calibri" panose="020F0502020204030204" pitchFamily="34" charset="0"/>
                <a:cs typeface="Calibri" panose="020F0502020204030204" pitchFamily="34" charset="0"/>
                <a:hlinkClick r:id="rId15" action="ppaction://hlinksldjump"/>
              </a:rPr>
              <a:t>System requirements</a:t>
            </a:r>
            <a:r>
              <a:rPr lang="en-US" sz="1300" dirty="0">
                <a:effectLst/>
                <a:ea typeface="Calibri" panose="020F0502020204030204" pitchFamily="34" charset="0"/>
                <a:cs typeface="Calibri" panose="020F0502020204030204" pitchFamily="34" charset="0"/>
              </a:rPr>
              <a:t>, 17</a:t>
            </a:r>
          </a:p>
          <a:p>
            <a:pPr algn="just"/>
            <a:r>
              <a:rPr lang="en-US" sz="1300" dirty="0">
                <a:ea typeface="Calibri" panose="020F0502020204030204" pitchFamily="34" charset="0"/>
                <a:cs typeface="Calibri" panose="020F0502020204030204" pitchFamily="34" charset="0"/>
              </a:rPr>
              <a:t>  3.2. </a:t>
            </a:r>
            <a:r>
              <a:rPr lang="en-US" sz="1300" dirty="0">
                <a:ea typeface="Calibri" panose="020F0502020204030204" pitchFamily="34" charset="0"/>
                <a:cs typeface="Calibri" panose="020F0502020204030204" pitchFamily="34" charset="0"/>
                <a:hlinkClick r:id="rId16" action="ppaction://hlinksldjump"/>
              </a:rPr>
              <a:t>Opening the software</a:t>
            </a:r>
            <a:r>
              <a:rPr lang="en-US" sz="1300" dirty="0">
                <a:ea typeface="Calibri" panose="020F0502020204030204" pitchFamily="34" charset="0"/>
                <a:cs typeface="Calibri" panose="020F0502020204030204" pitchFamily="34" charset="0"/>
              </a:rPr>
              <a:t>, 18</a:t>
            </a:r>
          </a:p>
          <a:p>
            <a:pPr algn="just"/>
            <a:r>
              <a:rPr lang="en-US" sz="1300" dirty="0">
                <a:effectLst/>
                <a:ea typeface="Calibri" panose="020F0502020204030204" pitchFamily="34" charset="0"/>
                <a:cs typeface="Calibri" panose="020F0502020204030204" pitchFamily="34" charset="0"/>
              </a:rPr>
              <a:t>  3.3. </a:t>
            </a:r>
            <a:r>
              <a:rPr lang="en-US" sz="1300" dirty="0">
                <a:effectLst/>
                <a:ea typeface="Calibri" panose="020F0502020204030204" pitchFamily="34" charset="0"/>
                <a:cs typeface="Calibri" panose="020F0502020204030204" pitchFamily="34" charset="0"/>
                <a:hlinkClick r:id="rId17" action="ppaction://hlinksldjump"/>
              </a:rPr>
              <a:t>Ge</a:t>
            </a:r>
            <a:r>
              <a:rPr lang="en-US" sz="1300" dirty="0">
                <a:ea typeface="Calibri" panose="020F0502020204030204" pitchFamily="34" charset="0"/>
                <a:cs typeface="Calibri" panose="020F0502020204030204" pitchFamily="34" charset="0"/>
                <a:hlinkClick r:id="rId17" action="ppaction://hlinksldjump"/>
              </a:rPr>
              <a:t>neral description of the tasks/games</a:t>
            </a:r>
            <a:r>
              <a:rPr lang="en-US" sz="1300" dirty="0">
                <a:ea typeface="Calibri" panose="020F0502020204030204" pitchFamily="34" charset="0"/>
                <a:cs typeface="Calibri" panose="020F0502020204030204" pitchFamily="34" charset="0"/>
              </a:rPr>
              <a:t>, 19</a:t>
            </a:r>
          </a:p>
          <a:p>
            <a:pPr algn="just"/>
            <a:r>
              <a:rPr lang="en-US" sz="1300" dirty="0">
                <a:ea typeface="Calibri" panose="020F0502020204030204" pitchFamily="34" charset="0"/>
                <a:cs typeface="Calibri" panose="020F0502020204030204" pitchFamily="34" charset="0"/>
              </a:rPr>
              <a:t>  3.4. </a:t>
            </a:r>
            <a:r>
              <a:rPr lang="en-US" sz="1300" dirty="0">
                <a:ea typeface="Calibri" panose="020F0502020204030204" pitchFamily="34" charset="0"/>
                <a:cs typeface="Calibri" panose="020F0502020204030204" pitchFamily="34" charset="0"/>
                <a:hlinkClick r:id="rId18" action="ppaction://hlinksldjump"/>
              </a:rPr>
              <a:t>General administration of the tasks</a:t>
            </a:r>
            <a:r>
              <a:rPr lang="en-US" sz="1300" dirty="0">
                <a:ea typeface="Calibri" panose="020F0502020204030204" pitchFamily="34" charset="0"/>
                <a:cs typeface="Calibri" panose="020F0502020204030204" pitchFamily="34" charset="0"/>
              </a:rPr>
              <a:t>, 21</a:t>
            </a:r>
          </a:p>
          <a:p>
            <a:pPr algn="just"/>
            <a:r>
              <a:rPr lang="en-US" sz="1300" dirty="0">
                <a:effectLst/>
                <a:ea typeface="Calibri" panose="020F0502020204030204" pitchFamily="34" charset="0"/>
                <a:cs typeface="Calibri" panose="020F0502020204030204" pitchFamily="34" charset="0"/>
              </a:rPr>
              <a:t>	3.4.1. </a:t>
            </a:r>
            <a:r>
              <a:rPr lang="en-US" sz="1300" dirty="0">
                <a:effectLst/>
                <a:ea typeface="Calibri" panose="020F0502020204030204" pitchFamily="34" charset="0"/>
                <a:cs typeface="Calibri" panose="020F0502020204030204" pitchFamily="34" charset="0"/>
                <a:hlinkClick r:id="rId19" action="ppaction://hlinksldjump"/>
              </a:rPr>
              <a:t>Registration</a:t>
            </a:r>
            <a:r>
              <a:rPr lang="en-US" sz="1300" dirty="0">
                <a:effectLst/>
                <a:ea typeface="Calibri" panose="020F0502020204030204" pitchFamily="34" charset="0"/>
                <a:cs typeface="Calibri" panose="020F0502020204030204" pitchFamily="34" charset="0"/>
              </a:rPr>
              <a:t>, </a:t>
            </a:r>
            <a:r>
              <a:rPr lang="en-US" sz="1300" dirty="0">
                <a:ea typeface="Calibri" panose="020F0502020204030204" pitchFamily="34" charset="0"/>
                <a:cs typeface="Calibri" panose="020F0502020204030204" pitchFamily="34" charset="0"/>
              </a:rPr>
              <a:t>22</a:t>
            </a:r>
            <a:endParaRPr lang="en-US" sz="1300" dirty="0">
              <a:effectLst/>
              <a:ea typeface="Calibri" panose="020F0502020204030204" pitchFamily="34" charset="0"/>
              <a:cs typeface="Calibri" panose="020F0502020204030204" pitchFamily="34" charset="0"/>
            </a:endParaRPr>
          </a:p>
          <a:p>
            <a:pPr algn="just"/>
            <a:r>
              <a:rPr lang="en-US" sz="1300" dirty="0">
                <a:ea typeface="Calibri" panose="020F0502020204030204" pitchFamily="34" charset="0"/>
                <a:cs typeface="Calibri" panose="020F0502020204030204" pitchFamily="34" charset="0"/>
              </a:rPr>
              <a:t>	3.4.2. </a:t>
            </a:r>
            <a:r>
              <a:rPr lang="en-US" sz="1300" dirty="0">
                <a:ea typeface="Calibri" panose="020F0502020204030204" pitchFamily="34" charset="0"/>
                <a:cs typeface="Calibri" panose="020F0502020204030204" pitchFamily="34" charset="0"/>
                <a:hlinkClick r:id="rId19" action="ppaction://hlinksldjump"/>
              </a:rPr>
              <a:t>Initial Instructions</a:t>
            </a:r>
            <a:r>
              <a:rPr lang="en-US" sz="1300" dirty="0">
                <a:ea typeface="Calibri" panose="020F0502020204030204" pitchFamily="34" charset="0"/>
                <a:cs typeface="Calibri" panose="020F0502020204030204" pitchFamily="34" charset="0"/>
              </a:rPr>
              <a:t>, 22</a:t>
            </a:r>
          </a:p>
          <a:p>
            <a:pPr algn="just"/>
            <a:r>
              <a:rPr lang="en-US" sz="1300" dirty="0">
                <a:effectLst/>
                <a:ea typeface="Calibri" panose="020F0502020204030204" pitchFamily="34" charset="0"/>
                <a:cs typeface="Calibri" panose="020F0502020204030204" pitchFamily="34" charset="0"/>
              </a:rPr>
              <a:t>	3.4.3. </a:t>
            </a:r>
            <a:r>
              <a:rPr lang="en-US" sz="1300" dirty="0">
                <a:effectLst/>
                <a:ea typeface="Calibri" panose="020F0502020204030204" pitchFamily="34" charset="0"/>
                <a:cs typeface="Calibri" panose="020F0502020204030204" pitchFamily="34" charset="0"/>
                <a:hlinkClick r:id="rId20" action="ppaction://hlinksldjump"/>
              </a:rPr>
              <a:t>Points presentation</a:t>
            </a:r>
            <a:r>
              <a:rPr lang="en-US" sz="1300" dirty="0">
                <a:effectLst/>
                <a:ea typeface="Calibri" panose="020F0502020204030204" pitchFamily="34" charset="0"/>
                <a:cs typeface="Calibri" panose="020F0502020204030204" pitchFamily="34" charset="0"/>
              </a:rPr>
              <a:t>, 23</a:t>
            </a:r>
          </a:p>
          <a:p>
            <a:pPr algn="just"/>
            <a:r>
              <a:rPr lang="en-US" sz="1300" dirty="0">
                <a:ea typeface="Calibri" panose="020F0502020204030204" pitchFamily="34" charset="0"/>
                <a:cs typeface="Calibri" panose="020F0502020204030204" pitchFamily="34" charset="0"/>
              </a:rPr>
              <a:t>	3.4.4. </a:t>
            </a:r>
            <a:r>
              <a:rPr lang="en-US" sz="1300" dirty="0">
                <a:ea typeface="Calibri" panose="020F0502020204030204" pitchFamily="34" charset="0"/>
                <a:cs typeface="Calibri" panose="020F0502020204030204" pitchFamily="34" charset="0"/>
                <a:hlinkClick r:id="rId21" action="ppaction://hlinksldjump"/>
              </a:rPr>
              <a:t>Choosing an avatar</a:t>
            </a:r>
            <a:r>
              <a:rPr lang="en-US" sz="1300" dirty="0">
                <a:ea typeface="Calibri" panose="020F0502020204030204" pitchFamily="34" charset="0"/>
                <a:cs typeface="Calibri" panose="020F0502020204030204" pitchFamily="34" charset="0"/>
              </a:rPr>
              <a:t>, 24</a:t>
            </a:r>
          </a:p>
          <a:p>
            <a:pPr algn="just"/>
            <a:r>
              <a:rPr lang="en-US" sz="1300" dirty="0">
                <a:effectLst/>
                <a:ea typeface="Calibri" panose="020F0502020204030204" pitchFamily="34" charset="0"/>
                <a:cs typeface="Calibri" panose="020F0502020204030204" pitchFamily="34" charset="0"/>
              </a:rPr>
              <a:t>	3.4.5. </a:t>
            </a:r>
            <a:r>
              <a:rPr lang="en-US" sz="1300" dirty="0">
                <a:effectLst/>
                <a:ea typeface="Calibri" panose="020F0502020204030204" pitchFamily="34" charset="0"/>
                <a:cs typeface="Calibri" panose="020F0502020204030204" pitchFamily="34" charset="0"/>
                <a:hlinkClick r:id="rId22" action="ppaction://hlinksldjump"/>
              </a:rPr>
              <a:t>Presentation of </a:t>
            </a:r>
            <a:r>
              <a:rPr lang="en-US" sz="1300" dirty="0">
                <a:ea typeface="Calibri" panose="020F0502020204030204" pitchFamily="34" charset="0"/>
                <a:cs typeface="Calibri" panose="020F0502020204030204" pitchFamily="34" charset="0"/>
                <a:hlinkClick r:id="rId22" action="ppaction://hlinksldjump"/>
              </a:rPr>
              <a:t>delays</a:t>
            </a:r>
            <a:r>
              <a:rPr lang="en-US" sz="1300" dirty="0">
                <a:ea typeface="Calibri" panose="020F0502020204030204" pitchFamily="34" charset="0"/>
                <a:cs typeface="Calibri" panose="020F0502020204030204" pitchFamily="34" charset="0"/>
              </a:rPr>
              <a:t>, 25</a:t>
            </a:r>
            <a:endParaRPr lang="pt-BR" sz="1300" dirty="0">
              <a:effectLst/>
              <a:ea typeface="Calibri" panose="020F0502020204030204" pitchFamily="34" charset="0"/>
            </a:endParaRPr>
          </a:p>
          <a:p>
            <a:r>
              <a:rPr lang="en-US" sz="1300" dirty="0">
                <a:solidFill>
                  <a:srgbClr val="000000"/>
                </a:solidFill>
              </a:rPr>
              <a:t>4</a:t>
            </a:r>
            <a:r>
              <a:rPr lang="en-US" sz="1300" b="0" i="0" u="none" strike="noStrike" dirty="0">
                <a:solidFill>
                  <a:srgbClr val="000000"/>
                </a:solidFill>
                <a:effectLst/>
              </a:rPr>
              <a:t>. </a:t>
            </a:r>
            <a:r>
              <a:rPr lang="en-US" sz="1300" b="0" i="0" u="none" strike="noStrike" dirty="0">
                <a:solidFill>
                  <a:srgbClr val="000000"/>
                </a:solidFill>
                <a:effectLst/>
                <a:hlinkClick r:id="rId23" action="ppaction://hlinksldjump"/>
              </a:rPr>
              <a:t>Games</a:t>
            </a:r>
            <a:r>
              <a:rPr lang="en-US" sz="1300" b="0" i="0" u="none" strike="noStrike" dirty="0">
                <a:solidFill>
                  <a:srgbClr val="000000"/>
                </a:solidFill>
                <a:effectLst/>
              </a:rPr>
              <a:t>, 26</a:t>
            </a:r>
          </a:p>
          <a:p>
            <a:r>
              <a:rPr lang="en-US" sz="1300" dirty="0">
                <a:solidFill>
                  <a:srgbClr val="000000"/>
                </a:solidFill>
                <a:effectLst/>
              </a:rPr>
              <a:t>  4.1. </a:t>
            </a:r>
            <a:r>
              <a:rPr lang="en-US" sz="1300" dirty="0">
                <a:solidFill>
                  <a:srgbClr val="000000"/>
                </a:solidFill>
                <a:effectLst/>
                <a:hlinkClick r:id="rId24" action="ppaction://hlinksldjump"/>
              </a:rPr>
              <a:t>Imaginary Game</a:t>
            </a:r>
            <a:r>
              <a:rPr lang="en-US" sz="1300" dirty="0">
                <a:solidFill>
                  <a:srgbClr val="000000"/>
                </a:solidFill>
                <a:effectLst/>
              </a:rPr>
              <a:t>, 27</a:t>
            </a:r>
          </a:p>
          <a:p>
            <a:r>
              <a:rPr lang="en-US" sz="1300" dirty="0">
                <a:solidFill>
                  <a:srgbClr val="000000"/>
                </a:solidFill>
              </a:rPr>
              <a:t>  4.2. </a:t>
            </a:r>
            <a:r>
              <a:rPr lang="en-US" sz="1300" dirty="0">
                <a:solidFill>
                  <a:srgbClr val="000000"/>
                </a:solidFill>
                <a:hlinkClick r:id="rId25" action="ppaction://hlinksldjump"/>
              </a:rPr>
              <a:t>Real Game</a:t>
            </a:r>
            <a:r>
              <a:rPr lang="en-US" sz="1300" dirty="0">
                <a:solidFill>
                  <a:srgbClr val="000000"/>
                </a:solidFill>
              </a:rPr>
              <a:t>, 31</a:t>
            </a:r>
          </a:p>
          <a:p>
            <a:r>
              <a:rPr lang="en-US" sz="1300" dirty="0">
                <a:solidFill>
                  <a:srgbClr val="000000"/>
                </a:solidFill>
                <a:effectLst/>
              </a:rPr>
              <a:t>  4.3. </a:t>
            </a:r>
            <a:r>
              <a:rPr lang="en-US" sz="1300" dirty="0">
                <a:solidFill>
                  <a:srgbClr val="000000"/>
                </a:solidFill>
                <a:effectLst/>
                <a:hlinkClick r:id="rId26" action="ppaction://hlinksldjump"/>
              </a:rPr>
              <a:t>Patience Game</a:t>
            </a:r>
            <a:r>
              <a:rPr lang="en-US" sz="1300" dirty="0">
                <a:solidFill>
                  <a:srgbClr val="000000"/>
                </a:solidFill>
                <a:effectLst/>
              </a:rPr>
              <a:t>, 35</a:t>
            </a:r>
          </a:p>
          <a:p>
            <a:r>
              <a:rPr lang="en-US" sz="1300" dirty="0">
                <a:solidFill>
                  <a:srgbClr val="000000"/>
                </a:solidFill>
              </a:rPr>
              <a:t>  4.4. </a:t>
            </a:r>
            <a:r>
              <a:rPr lang="en-US" sz="1300" dirty="0">
                <a:solidFill>
                  <a:srgbClr val="000000"/>
                </a:solidFill>
                <a:hlinkClick r:id="rId27" action="ppaction://hlinksldjump"/>
              </a:rPr>
              <a:t>Reward</a:t>
            </a:r>
            <a:r>
              <a:rPr lang="en-US" sz="1300" dirty="0">
                <a:solidFill>
                  <a:srgbClr val="000000"/>
                </a:solidFill>
              </a:rPr>
              <a:t>, 39</a:t>
            </a:r>
          </a:p>
          <a:p>
            <a:r>
              <a:rPr lang="en-US" sz="1300" dirty="0">
                <a:solidFill>
                  <a:srgbClr val="000000"/>
                </a:solidFill>
                <a:effectLst/>
              </a:rPr>
              <a:t>5. </a:t>
            </a:r>
            <a:r>
              <a:rPr lang="en-US" sz="1300" dirty="0">
                <a:solidFill>
                  <a:srgbClr val="000000"/>
                </a:solidFill>
                <a:effectLst/>
                <a:hlinkClick r:id="rId28" action="ppaction://hlinksldjump"/>
              </a:rPr>
              <a:t>Output</a:t>
            </a:r>
            <a:r>
              <a:rPr lang="en-US" sz="1300" dirty="0">
                <a:solidFill>
                  <a:srgbClr val="000000"/>
                </a:solidFill>
                <a:effectLst/>
              </a:rPr>
              <a:t>, </a:t>
            </a:r>
            <a:r>
              <a:rPr lang="en-US" sz="1300" dirty="0">
                <a:solidFill>
                  <a:srgbClr val="000000"/>
                </a:solidFill>
              </a:rPr>
              <a:t>40</a:t>
            </a:r>
            <a:endParaRPr lang="en-US" sz="1300" dirty="0">
              <a:solidFill>
                <a:srgbClr val="000000"/>
              </a:solidFill>
              <a:effectLst/>
            </a:endParaRPr>
          </a:p>
          <a:p>
            <a:r>
              <a:rPr lang="en-US" sz="1300" dirty="0">
                <a:solidFill>
                  <a:srgbClr val="000000"/>
                </a:solidFill>
              </a:rPr>
              <a:t>  5.1. </a:t>
            </a:r>
            <a:r>
              <a:rPr lang="en-US" sz="1300" dirty="0">
                <a:solidFill>
                  <a:srgbClr val="000000"/>
                </a:solidFill>
                <a:hlinkClick r:id="rId28" action="ppaction://hlinksldjump"/>
              </a:rPr>
              <a:t>Output 1</a:t>
            </a:r>
            <a:r>
              <a:rPr lang="en-US" sz="1300" dirty="0">
                <a:solidFill>
                  <a:srgbClr val="000000"/>
                </a:solidFill>
              </a:rPr>
              <a:t>, 40</a:t>
            </a:r>
          </a:p>
          <a:p>
            <a:r>
              <a:rPr lang="en-US" sz="1300" dirty="0">
                <a:solidFill>
                  <a:srgbClr val="000000"/>
                </a:solidFill>
              </a:rPr>
              <a:t>  5.2. </a:t>
            </a:r>
            <a:r>
              <a:rPr lang="en-US" sz="1300" dirty="0">
                <a:solidFill>
                  <a:srgbClr val="000000"/>
                </a:solidFill>
                <a:hlinkClick r:id="rId29" action="ppaction://hlinksldjump"/>
              </a:rPr>
              <a:t>Output 2</a:t>
            </a:r>
            <a:r>
              <a:rPr lang="en-US" sz="1300" dirty="0">
                <a:solidFill>
                  <a:srgbClr val="000000"/>
                </a:solidFill>
              </a:rPr>
              <a:t>, 42</a:t>
            </a:r>
          </a:p>
          <a:p>
            <a:r>
              <a:rPr lang="en-US" sz="1300" dirty="0">
                <a:solidFill>
                  <a:srgbClr val="000000"/>
                </a:solidFill>
              </a:rPr>
              <a:t>  5.3. </a:t>
            </a:r>
            <a:r>
              <a:rPr lang="en-US" sz="1300" dirty="0">
                <a:solidFill>
                  <a:srgbClr val="000000"/>
                </a:solidFill>
                <a:hlinkClick r:id="rId30" action="ppaction://hlinksldjump"/>
              </a:rPr>
              <a:t>Scoring</a:t>
            </a:r>
            <a:r>
              <a:rPr lang="en-US" sz="1300" dirty="0">
                <a:solidFill>
                  <a:srgbClr val="000000"/>
                </a:solidFill>
              </a:rPr>
              <a:t>, 44</a:t>
            </a:r>
          </a:p>
          <a:p>
            <a:r>
              <a:rPr lang="en-US" sz="1300" dirty="0">
                <a:solidFill>
                  <a:srgbClr val="000000"/>
                </a:solidFill>
              </a:rPr>
              <a:t>	5.3.1. </a:t>
            </a:r>
            <a:r>
              <a:rPr lang="en-US" sz="1300" dirty="0">
                <a:solidFill>
                  <a:srgbClr val="000000"/>
                </a:solidFill>
                <a:hlinkClick r:id="rId31" action="ppaction://hlinksldjump"/>
              </a:rPr>
              <a:t>Randomization</a:t>
            </a:r>
            <a:r>
              <a:rPr lang="en-US" sz="1300" dirty="0">
                <a:solidFill>
                  <a:srgbClr val="000000"/>
                </a:solidFill>
              </a:rPr>
              <a:t>, 45</a:t>
            </a:r>
          </a:p>
          <a:p>
            <a:r>
              <a:rPr lang="en-US" sz="1300" dirty="0">
                <a:solidFill>
                  <a:srgbClr val="000000"/>
                </a:solidFill>
              </a:rPr>
              <a:t>6. </a:t>
            </a:r>
            <a:r>
              <a:rPr lang="en-US" sz="1300" dirty="0">
                <a:solidFill>
                  <a:srgbClr val="000000"/>
                </a:solidFill>
                <a:hlinkClick r:id="rId32" action="ppaction://hlinksldjump"/>
              </a:rPr>
              <a:t>User Interface</a:t>
            </a:r>
            <a:r>
              <a:rPr lang="en-US" sz="1300" dirty="0">
                <a:solidFill>
                  <a:srgbClr val="000000"/>
                </a:solidFill>
              </a:rPr>
              <a:t>, 48</a:t>
            </a:r>
          </a:p>
          <a:p>
            <a:r>
              <a:rPr lang="en-US" sz="1300" dirty="0">
                <a:solidFill>
                  <a:srgbClr val="000000"/>
                </a:solidFill>
                <a:effectLst/>
              </a:rPr>
              <a:t>  6.1. </a:t>
            </a:r>
            <a:r>
              <a:rPr lang="en-US" sz="1300" dirty="0">
                <a:solidFill>
                  <a:srgbClr val="000000"/>
                </a:solidFill>
                <a:effectLst/>
                <a:hlinkClick r:id="rId33" action="ppaction://hlinksldjump"/>
              </a:rPr>
              <a:t>Texts</a:t>
            </a:r>
            <a:r>
              <a:rPr lang="en-US" sz="1300" dirty="0">
                <a:solidFill>
                  <a:srgbClr val="000000"/>
                </a:solidFill>
                <a:effectLst/>
              </a:rPr>
              <a:t>, </a:t>
            </a:r>
            <a:r>
              <a:rPr lang="en-US" sz="1300" dirty="0">
                <a:solidFill>
                  <a:srgbClr val="000000"/>
                </a:solidFill>
              </a:rPr>
              <a:t>50</a:t>
            </a:r>
            <a:endParaRPr lang="en-US" sz="1300" dirty="0">
              <a:solidFill>
                <a:srgbClr val="000000"/>
              </a:solidFill>
              <a:effectLst/>
            </a:endParaRPr>
          </a:p>
          <a:p>
            <a:r>
              <a:rPr lang="en-US" sz="1300" dirty="0">
                <a:solidFill>
                  <a:srgbClr val="000000"/>
                </a:solidFill>
              </a:rPr>
              <a:t>  6.2. </a:t>
            </a:r>
            <a:r>
              <a:rPr lang="en-US" sz="1300" dirty="0">
                <a:solidFill>
                  <a:srgbClr val="000000"/>
                </a:solidFill>
                <a:hlinkClick r:id="rId34" action="ppaction://hlinksldjump"/>
              </a:rPr>
              <a:t>Prizes (rewards)</a:t>
            </a:r>
            <a:r>
              <a:rPr lang="en-US" sz="1300" dirty="0">
                <a:solidFill>
                  <a:srgbClr val="000000"/>
                </a:solidFill>
              </a:rPr>
              <a:t>, 51</a:t>
            </a:r>
          </a:p>
          <a:p>
            <a:r>
              <a:rPr lang="en-US" sz="1300" dirty="0">
                <a:solidFill>
                  <a:srgbClr val="000000"/>
                </a:solidFill>
                <a:effectLst/>
              </a:rPr>
              <a:t>  6.3. </a:t>
            </a:r>
            <a:r>
              <a:rPr lang="en-US" sz="1300" dirty="0">
                <a:solidFill>
                  <a:srgbClr val="000000"/>
                </a:solidFill>
                <a:effectLst/>
                <a:hlinkClick r:id="rId34" action="ppaction://hlinksldjump"/>
              </a:rPr>
              <a:t>Times (delays)</a:t>
            </a:r>
            <a:r>
              <a:rPr lang="en-US" sz="1300" dirty="0">
                <a:solidFill>
                  <a:srgbClr val="000000"/>
                </a:solidFill>
                <a:effectLst/>
              </a:rPr>
              <a:t>, </a:t>
            </a:r>
            <a:r>
              <a:rPr lang="en-US" sz="1300" dirty="0">
                <a:solidFill>
                  <a:srgbClr val="000000"/>
                </a:solidFill>
              </a:rPr>
              <a:t>51</a:t>
            </a:r>
            <a:endParaRPr lang="en-US" sz="1300" dirty="0">
              <a:solidFill>
                <a:srgbClr val="000000"/>
              </a:solidFill>
              <a:effectLst/>
            </a:endParaRPr>
          </a:p>
          <a:p>
            <a:r>
              <a:rPr lang="en-US" sz="1300" dirty="0">
                <a:solidFill>
                  <a:srgbClr val="000000"/>
                </a:solidFill>
              </a:rPr>
              <a:t>  6.4. </a:t>
            </a:r>
            <a:r>
              <a:rPr lang="en-US" sz="1300" dirty="0">
                <a:solidFill>
                  <a:srgbClr val="000000"/>
                </a:solidFill>
                <a:hlinkClick r:id="rId35" action="ppaction://hlinksldjump"/>
              </a:rPr>
              <a:t>Trainings (practice trials)</a:t>
            </a:r>
            <a:r>
              <a:rPr lang="en-US" sz="1300" dirty="0">
                <a:solidFill>
                  <a:srgbClr val="000000"/>
                </a:solidFill>
              </a:rPr>
              <a:t>, 52</a:t>
            </a:r>
          </a:p>
          <a:p>
            <a:r>
              <a:rPr lang="en-US" sz="1300" dirty="0">
                <a:solidFill>
                  <a:srgbClr val="000000"/>
                </a:solidFill>
                <a:effectLst/>
              </a:rPr>
              <a:t>  6.5. </a:t>
            </a:r>
            <a:r>
              <a:rPr lang="en-US" sz="1300" dirty="0">
                <a:solidFill>
                  <a:srgbClr val="000000"/>
                </a:solidFill>
                <a:effectLst/>
                <a:hlinkClick r:id="rId36" action="ppaction://hlinksldjump"/>
              </a:rPr>
              <a:t>Experiments (games/tasks)</a:t>
            </a:r>
            <a:r>
              <a:rPr lang="en-US" sz="1300" dirty="0">
                <a:solidFill>
                  <a:srgbClr val="000000"/>
                </a:solidFill>
                <a:effectLst/>
              </a:rPr>
              <a:t>, </a:t>
            </a:r>
            <a:r>
              <a:rPr lang="en-US" sz="1300" dirty="0">
                <a:solidFill>
                  <a:srgbClr val="000000"/>
                </a:solidFill>
              </a:rPr>
              <a:t>53</a:t>
            </a:r>
            <a:endParaRPr lang="en-US" sz="1300" dirty="0">
              <a:solidFill>
                <a:srgbClr val="000000"/>
              </a:solidFill>
              <a:effectLst/>
            </a:endParaRPr>
          </a:p>
          <a:p>
            <a:r>
              <a:rPr lang="en-US" sz="1300" dirty="0">
                <a:solidFill>
                  <a:srgbClr val="000000"/>
                </a:solidFill>
              </a:rPr>
              <a:t>  6.6. </a:t>
            </a:r>
            <a:r>
              <a:rPr lang="en-US" sz="1300" dirty="0">
                <a:solidFill>
                  <a:srgbClr val="000000"/>
                </a:solidFill>
                <a:hlinkClick r:id="rId37" action="ppaction://hlinksldjump"/>
              </a:rPr>
              <a:t>Debug</a:t>
            </a:r>
            <a:r>
              <a:rPr lang="en-US" sz="1300" dirty="0">
                <a:solidFill>
                  <a:srgbClr val="000000"/>
                </a:solidFill>
              </a:rPr>
              <a:t>, 54</a:t>
            </a:r>
          </a:p>
          <a:p>
            <a:r>
              <a:rPr lang="en-US" sz="1300" dirty="0">
                <a:solidFill>
                  <a:srgbClr val="000000"/>
                </a:solidFill>
                <a:effectLst/>
              </a:rPr>
              <a:t>  6.7. </a:t>
            </a:r>
            <a:r>
              <a:rPr lang="en-US" sz="1300" dirty="0">
                <a:solidFill>
                  <a:srgbClr val="000000"/>
                </a:solidFill>
                <a:effectLst/>
                <a:hlinkClick r:id="rId37" action="ppaction://hlinksldjump"/>
              </a:rPr>
              <a:t>JSON export</a:t>
            </a:r>
            <a:r>
              <a:rPr lang="en-US" sz="1300" dirty="0">
                <a:solidFill>
                  <a:srgbClr val="000000"/>
                </a:solidFill>
                <a:effectLst/>
              </a:rPr>
              <a:t>, 54</a:t>
            </a:r>
          </a:p>
          <a:p>
            <a:r>
              <a:rPr lang="en-US" sz="1300" dirty="0">
                <a:solidFill>
                  <a:srgbClr val="000000"/>
                </a:solidFill>
              </a:rPr>
              <a:t>7. </a:t>
            </a:r>
            <a:r>
              <a:rPr lang="en-US" sz="1300" dirty="0">
                <a:solidFill>
                  <a:srgbClr val="000000"/>
                </a:solidFill>
                <a:hlinkClick r:id="rId38" action="ppaction://hlinksldjump"/>
              </a:rPr>
              <a:t>References</a:t>
            </a:r>
            <a:r>
              <a:rPr lang="en-US" sz="1300" dirty="0">
                <a:solidFill>
                  <a:srgbClr val="000000"/>
                </a:solidFill>
              </a:rPr>
              <a:t>, 56</a:t>
            </a:r>
          </a:p>
          <a:p>
            <a:r>
              <a:rPr lang="en-US" sz="1300" dirty="0" err="1">
                <a:solidFill>
                  <a:srgbClr val="000000"/>
                </a:solidFill>
                <a:effectLst/>
                <a:hlinkClick r:id="rId39" action="ppaction://hlinksldjump"/>
              </a:rPr>
              <a:t>Apenddix</a:t>
            </a:r>
            <a:r>
              <a:rPr lang="en-US" sz="1300" dirty="0">
                <a:solidFill>
                  <a:srgbClr val="000000"/>
                </a:solidFill>
                <a:effectLst/>
                <a:hlinkClick r:id="rId39" action="ppaction://hlinksldjump"/>
              </a:rPr>
              <a:t> A</a:t>
            </a:r>
            <a:r>
              <a:rPr lang="en-US" sz="1300" dirty="0">
                <a:solidFill>
                  <a:srgbClr val="000000"/>
                </a:solidFill>
                <a:effectLst/>
              </a:rPr>
              <a:t> </a:t>
            </a:r>
            <a:r>
              <a:rPr lang="en-US" sz="1300" dirty="0">
                <a:solidFill>
                  <a:srgbClr val="000000"/>
                </a:solidFill>
              </a:rPr>
              <a:t>- </a:t>
            </a:r>
            <a:r>
              <a:rPr lang="en-US" sz="1300" dirty="0">
                <a:solidFill>
                  <a:srgbClr val="000000"/>
                </a:solidFill>
                <a:effectLst/>
              </a:rPr>
              <a:t>Instructions for on</a:t>
            </a:r>
            <a:r>
              <a:rPr lang="en-US" sz="1300" dirty="0">
                <a:solidFill>
                  <a:srgbClr val="000000"/>
                </a:solidFill>
              </a:rPr>
              <a:t>line administration, 62</a:t>
            </a:r>
            <a:endParaRPr lang="en-US" sz="1300" dirty="0">
              <a:solidFill>
                <a:srgbClr val="000000"/>
              </a:solidFill>
              <a:effectLst/>
            </a:endParaRPr>
          </a:p>
          <a:p>
            <a:pPr algn="just"/>
            <a:endParaRPr lang="pt-BR" sz="1300" dirty="0"/>
          </a:p>
        </p:txBody>
      </p:sp>
    </p:spTree>
    <p:extLst>
      <p:ext uri="{BB962C8B-B14F-4D97-AF65-F5344CB8AC3E}">
        <p14:creationId xmlns:p14="http://schemas.microsoft.com/office/powerpoint/2010/main" val="4239008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5E1B913A-E85A-A92F-0643-3659920CE7E8}"/>
              </a:ext>
            </a:extLst>
          </p:cNvPr>
          <p:cNvSpPr txBox="1"/>
          <p:nvPr/>
        </p:nvSpPr>
        <p:spPr>
          <a:xfrm>
            <a:off x="471487" y="842452"/>
            <a:ext cx="5915024" cy="7586692"/>
          </a:xfrm>
          <a:prstGeom prst="rect">
            <a:avLst/>
          </a:prstGeom>
          <a:noFill/>
        </p:spPr>
        <p:txBody>
          <a:bodyPr wrap="square">
            <a:spAutoFit/>
          </a:bodyPr>
          <a:lstStyle/>
          <a:p>
            <a:pPr algn="just">
              <a:spcBef>
                <a:spcPts val="600"/>
              </a:spcBef>
              <a:spcAft>
                <a:spcPts val="600"/>
              </a:spcAft>
            </a:pPr>
            <a:r>
              <a:rPr lang="en-US" sz="1700" b="0" i="0" u="none" strike="noStrike" dirty="0">
                <a:solidFill>
                  <a:srgbClr val="000000"/>
                </a:solidFill>
                <a:effectLst/>
                <a:latin typeface="YAD7UJRv9J4 0"/>
              </a:rPr>
              <a:t>	If this game is the second or third to be presented, the examiner can say:</a:t>
            </a:r>
            <a:endParaRPr lang="en-US" sz="1700" dirty="0">
              <a:solidFill>
                <a:srgbClr val="000000"/>
              </a:solidFill>
              <a:effectLst/>
              <a:latin typeface="YAD7UJRv9J4 0"/>
            </a:endParaRPr>
          </a:p>
          <a:p>
            <a:pPr algn="just">
              <a:spcBef>
                <a:spcPts val="600"/>
              </a:spcBef>
              <a:spcAft>
                <a:spcPts val="600"/>
              </a:spcAft>
            </a:pPr>
            <a:r>
              <a:rPr lang="en-US" sz="1700" b="1" i="1" u="none" strike="noStrike" dirty="0">
                <a:solidFill>
                  <a:srgbClr val="000000"/>
                </a:solidFill>
                <a:effectLst/>
                <a:latin typeface="YAD7UEhpH6I 0"/>
              </a:rPr>
              <a:t>“In this game, unlike the last one (or the others), try to imagine if you would wait longer to accumulate more points. Here you will NOT receive a material prize, but make the choices as if you were going to receive one. Let's practice." </a:t>
            </a:r>
            <a:r>
              <a:rPr lang="en-US" sz="1700" b="0" i="0" u="none" strike="noStrike" dirty="0">
                <a:solidFill>
                  <a:srgbClr val="000000"/>
                </a:solidFill>
                <a:effectLst/>
                <a:latin typeface="YAD7UEhpH6I 0"/>
              </a:rPr>
              <a:t>(Figure 11A).</a:t>
            </a:r>
          </a:p>
          <a:p>
            <a:pPr algn="just">
              <a:spcBef>
                <a:spcPts val="600"/>
              </a:spcBef>
              <a:spcAft>
                <a:spcPts val="600"/>
              </a:spcAft>
            </a:pPr>
            <a:r>
              <a:rPr lang="en-US" sz="1700" b="0" i="0" u="none" strike="noStrike" dirty="0">
                <a:solidFill>
                  <a:srgbClr val="000000"/>
                </a:solidFill>
                <a:effectLst/>
                <a:latin typeface="YAD7UJRv9J4 0"/>
              </a:rPr>
              <a:t>	Figure 11B displays one of the practice trial screens. To enhance understanding, the following can be explained: </a:t>
            </a:r>
            <a:endParaRPr lang="en-US" sz="1700" dirty="0">
              <a:solidFill>
                <a:srgbClr val="000000"/>
              </a:solidFill>
              <a:effectLst/>
              <a:latin typeface="YAD7UJRv9J4 0"/>
            </a:endParaRPr>
          </a:p>
          <a:p>
            <a:pPr algn="just">
              <a:spcBef>
                <a:spcPts val="600"/>
              </a:spcBef>
              <a:spcAft>
                <a:spcPts val="600"/>
              </a:spcAft>
            </a:pPr>
            <a:r>
              <a:rPr lang="en-US" sz="1700" b="1" i="1" u="none" strike="noStrike" dirty="0">
                <a:solidFill>
                  <a:srgbClr val="000000"/>
                </a:solidFill>
                <a:effectLst/>
                <a:latin typeface="YAD7UEhpH6I 0"/>
              </a:rPr>
              <a:t>“Now, you are going to practice. You will see screens like this one, where you need to choose if you prefer to wait some time to accumulate </a:t>
            </a:r>
            <a:r>
              <a:rPr lang="en-US" sz="1700" b="1" i="1" dirty="0">
                <a:solidFill>
                  <a:srgbClr val="000000"/>
                </a:solidFill>
                <a:latin typeface="YAD7UEhpH6I 0"/>
              </a:rPr>
              <a:t>a</a:t>
            </a:r>
            <a:r>
              <a:rPr lang="en-US" sz="1700" b="1" i="1" u="none" strike="noStrike" dirty="0">
                <a:solidFill>
                  <a:srgbClr val="000000"/>
                </a:solidFill>
                <a:effectLst/>
                <a:latin typeface="YAD7UEhpH6I 0"/>
              </a:rPr>
              <a:t> higher score or if you prefer to accumulate a lower score immediately. To make your choice, simply click on the points you want, and they will appear on the scoreboard [point to the scoreboard]. Each time you make a choice, the points will be added to the previous ones and will show up here [on the scoreboard]. See how it works.” </a:t>
            </a:r>
            <a:endParaRPr lang="en-US" sz="1700" b="1" i="1" dirty="0">
              <a:solidFill>
                <a:srgbClr val="000000"/>
              </a:solidFill>
              <a:effectLst/>
              <a:latin typeface="YAD7UEhpH6I 0"/>
            </a:endParaRPr>
          </a:p>
          <a:p>
            <a:pPr algn="just">
              <a:spcBef>
                <a:spcPts val="600"/>
              </a:spcBef>
              <a:spcAft>
                <a:spcPts val="600"/>
              </a:spcAft>
            </a:pPr>
            <a:r>
              <a:rPr lang="en-US" sz="1700" b="0" i="0" u="none" strike="noStrike" dirty="0">
                <a:solidFill>
                  <a:srgbClr val="000000"/>
                </a:solidFill>
                <a:effectLst/>
                <a:latin typeface="YAD7UJRv9J4 0"/>
              </a:rPr>
              <a:t>	Using Figure 11B as an example, you can say: </a:t>
            </a:r>
            <a:endParaRPr lang="en-US" sz="1700" dirty="0">
              <a:solidFill>
                <a:srgbClr val="000000"/>
              </a:solidFill>
              <a:effectLst/>
              <a:latin typeface="YAD7UJRv9J4 0"/>
            </a:endParaRPr>
          </a:p>
          <a:p>
            <a:pPr algn="just">
              <a:spcBef>
                <a:spcPts val="600"/>
              </a:spcBef>
              <a:spcAft>
                <a:spcPts val="600"/>
              </a:spcAft>
            </a:pPr>
            <a:r>
              <a:rPr lang="en-US" sz="1700" b="1" i="1" u="none" strike="noStrike" dirty="0">
                <a:solidFill>
                  <a:srgbClr val="000000"/>
                </a:solidFill>
                <a:effectLst/>
                <a:latin typeface="YAD7UEhpH6I 0"/>
              </a:rPr>
              <a:t>“Take a look at this screen: we have 400 points here, which you can accumulate now, and 1000 points in this other lane, which you will accumulate after waiting 15 seconds [point to the corresponding lanes]. In this game, you don’t actually have to wait, but it’s essential </a:t>
            </a:r>
            <a:r>
              <a:rPr lang="en-US" sz="1700" b="1" i="1" dirty="0">
                <a:solidFill>
                  <a:srgbClr val="000000"/>
                </a:solidFill>
                <a:latin typeface="YAD7UEhpH6I 0"/>
              </a:rPr>
              <a:t>to </a:t>
            </a:r>
            <a:r>
              <a:rPr lang="en-US" sz="1700" b="1" i="1" u="none" strike="noStrike" dirty="0">
                <a:solidFill>
                  <a:srgbClr val="000000"/>
                </a:solidFill>
                <a:effectLst/>
                <a:latin typeface="YAD7UEhpH6I 0"/>
              </a:rPr>
              <a:t>imagine if you would wait to accumulate more points and receive a better prize or not.”</a:t>
            </a:r>
            <a:endParaRPr lang="en-US" sz="1700" b="1" i="1" dirty="0">
              <a:solidFill>
                <a:srgbClr val="000000"/>
              </a:solidFill>
              <a:effectLst/>
              <a:latin typeface="YAD7UEhpH6I 0"/>
            </a:endParaRPr>
          </a:p>
          <a:p>
            <a:pPr algn="just">
              <a:spcBef>
                <a:spcPts val="600"/>
              </a:spcBef>
              <a:spcAft>
                <a:spcPts val="600"/>
              </a:spcAft>
            </a:pPr>
            <a:r>
              <a:rPr lang="en-US" sz="1700" b="0" i="0" u="none" strike="noStrike" dirty="0">
                <a:solidFill>
                  <a:srgbClr val="000000"/>
                </a:solidFill>
                <a:effectLst/>
                <a:latin typeface="YAD7UJRv9J4 0"/>
              </a:rPr>
              <a:t>	Even if the test-taker understands the instruction,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they may still need encouragement to proceed with the practice trials.</a:t>
            </a:r>
            <a:endParaRPr lang="en-US" sz="1700" dirty="0">
              <a:solidFill>
                <a:srgbClr val="000000"/>
              </a:solidFill>
              <a:effectLst/>
              <a:latin typeface="YAD7UEhpH6I 0"/>
            </a:endParaRPr>
          </a:p>
        </p:txBody>
      </p:sp>
      <p:sp>
        <p:nvSpPr>
          <p:cNvPr id="3" name="CaixaDeTexto 2">
            <a:extLst>
              <a:ext uri="{FF2B5EF4-FFF2-40B4-BE49-F238E27FC236}">
                <a16:creationId xmlns:a16="http://schemas.microsoft.com/office/drawing/2014/main" id="{41F0A624-E35D-DA81-56F7-A6B3EA923812}"/>
              </a:ext>
            </a:extLst>
          </p:cNvPr>
          <p:cNvSpPr txBox="1"/>
          <p:nvPr/>
        </p:nvSpPr>
        <p:spPr>
          <a:xfrm>
            <a:off x="6318584" y="147592"/>
            <a:ext cx="418704" cy="369332"/>
          </a:xfrm>
          <a:prstGeom prst="rect">
            <a:avLst/>
          </a:prstGeom>
          <a:noFill/>
        </p:spPr>
        <p:txBody>
          <a:bodyPr wrap="none" rtlCol="0">
            <a:spAutoFit/>
          </a:bodyPr>
          <a:lstStyle/>
          <a:p>
            <a:r>
              <a:rPr lang="pt-BR" dirty="0"/>
              <a:t>28</a:t>
            </a:r>
          </a:p>
        </p:txBody>
      </p:sp>
    </p:spTree>
    <p:extLst>
      <p:ext uri="{BB962C8B-B14F-4D97-AF65-F5344CB8AC3E}">
        <p14:creationId xmlns:p14="http://schemas.microsoft.com/office/powerpoint/2010/main" val="1332315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5" name="Imagem 4" descr="Tela de computador com página de internet informando algo&#10;&#10;Descrição gerada automaticamente">
            <a:extLst>
              <a:ext uri="{FF2B5EF4-FFF2-40B4-BE49-F238E27FC236}">
                <a16:creationId xmlns:a16="http://schemas.microsoft.com/office/drawing/2014/main" id="{5BB64A53-4213-5DDC-D16B-F47C0FA24AA4}"/>
              </a:ext>
            </a:extLst>
          </p:cNvPr>
          <p:cNvPicPr>
            <a:picLocks noChangeAspect="1"/>
          </p:cNvPicPr>
          <p:nvPr/>
        </p:nvPicPr>
        <p:blipFill rotWithShape="1">
          <a:blip r:embed="rId4">
            <a:extLst>
              <a:ext uri="{28A0092B-C50C-407E-A947-70E740481C1C}">
                <a14:useLocalDpi xmlns:a14="http://schemas.microsoft.com/office/drawing/2010/main" val="0"/>
              </a:ext>
            </a:extLst>
          </a:blip>
          <a:srcRect l="3310" t="4793" r="3541" b="5287"/>
          <a:stretch/>
        </p:blipFill>
        <p:spPr>
          <a:xfrm>
            <a:off x="698499" y="876314"/>
            <a:ext cx="5400000" cy="2930808"/>
          </a:xfrm>
          <a:prstGeom prst="rect">
            <a:avLst/>
          </a:prstGeom>
        </p:spPr>
      </p:pic>
      <p:pic>
        <p:nvPicPr>
          <p:cNvPr id="8" name="Imagem 7" descr="Tela de computador com jogo&#10;&#10;Descrição gerada automaticamente">
            <a:extLst>
              <a:ext uri="{FF2B5EF4-FFF2-40B4-BE49-F238E27FC236}">
                <a16:creationId xmlns:a16="http://schemas.microsoft.com/office/drawing/2014/main" id="{2932BF93-A1E6-2CDC-6D32-C4DFD50E402B}"/>
              </a:ext>
            </a:extLst>
          </p:cNvPr>
          <p:cNvPicPr>
            <a:picLocks noChangeAspect="1"/>
          </p:cNvPicPr>
          <p:nvPr/>
        </p:nvPicPr>
        <p:blipFill rotWithShape="1">
          <a:blip r:embed="rId5">
            <a:extLst>
              <a:ext uri="{28A0092B-C50C-407E-A947-70E740481C1C}">
                <a14:useLocalDpi xmlns:a14="http://schemas.microsoft.com/office/drawing/2010/main" val="0"/>
              </a:ext>
            </a:extLst>
          </a:blip>
          <a:srcRect l="3234" t="4382" r="3617" b="5698"/>
          <a:stretch/>
        </p:blipFill>
        <p:spPr>
          <a:xfrm>
            <a:off x="698499" y="4221732"/>
            <a:ext cx="5400000" cy="2930808"/>
          </a:xfrm>
          <a:prstGeom prst="rect">
            <a:avLst/>
          </a:prstGeom>
        </p:spPr>
      </p:pic>
      <p:sp>
        <p:nvSpPr>
          <p:cNvPr id="10" name="CaixaDeTexto 9">
            <a:extLst>
              <a:ext uri="{FF2B5EF4-FFF2-40B4-BE49-F238E27FC236}">
                <a16:creationId xmlns:a16="http://schemas.microsoft.com/office/drawing/2014/main" id="{C6A4BEEA-8D1D-D632-95CB-5DC88AA05298}"/>
              </a:ext>
            </a:extLst>
          </p:cNvPr>
          <p:cNvSpPr txBox="1"/>
          <p:nvPr/>
        </p:nvSpPr>
        <p:spPr>
          <a:xfrm>
            <a:off x="698499" y="7177940"/>
            <a:ext cx="5400000" cy="1384995"/>
          </a:xfrm>
          <a:prstGeom prst="rect">
            <a:avLst/>
          </a:prstGeom>
          <a:noFill/>
        </p:spPr>
        <p:txBody>
          <a:bodyPr wrap="square">
            <a:spAutoFit/>
          </a:bodyPr>
          <a:lstStyle/>
          <a:p>
            <a:pPr algn="just"/>
            <a:r>
              <a:rPr lang="en-US" sz="1400" b="1" i="0" u="none" strike="noStrike" dirty="0">
                <a:solidFill>
                  <a:srgbClr val="000000"/>
                </a:solidFill>
                <a:effectLst/>
              </a:rPr>
              <a:t>Figure 11. </a:t>
            </a:r>
            <a:r>
              <a:rPr lang="en-US" sz="1400" b="0" i="0" u="none" strike="noStrike" dirty="0">
                <a:solidFill>
                  <a:srgbClr val="000000"/>
                </a:solidFill>
                <a:effectLst/>
              </a:rPr>
              <a:t>(A) Basic instructions for the Imaginary Game; (B) Practice screen in which the test-taker must choose between waiting 15 seconds to accumulate 1000 points or receiving 400 points immediately. As it is a hypothetical task, it is important to emphasize that the time intervals are not experienced, and the test-taker will not receive a material reward at the end of the game.</a:t>
            </a:r>
            <a:endParaRPr lang="pt-BR" sz="1400" dirty="0"/>
          </a:p>
        </p:txBody>
      </p:sp>
      <p:sp>
        <p:nvSpPr>
          <p:cNvPr id="11" name="Fluxograma: Conector 10">
            <a:extLst>
              <a:ext uri="{FF2B5EF4-FFF2-40B4-BE49-F238E27FC236}">
                <a16:creationId xmlns:a16="http://schemas.microsoft.com/office/drawing/2014/main" id="{DCC6B8D9-CB80-F1EA-1ECC-A21C8A46B752}"/>
              </a:ext>
            </a:extLst>
          </p:cNvPr>
          <p:cNvSpPr/>
          <p:nvPr/>
        </p:nvSpPr>
        <p:spPr>
          <a:xfrm>
            <a:off x="585786" y="780833"/>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12" name="Fluxograma: Conector 11">
            <a:extLst>
              <a:ext uri="{FF2B5EF4-FFF2-40B4-BE49-F238E27FC236}">
                <a16:creationId xmlns:a16="http://schemas.microsoft.com/office/drawing/2014/main" id="{7B5B19B7-4FDC-4951-1FDB-C77EBA683805}"/>
              </a:ext>
            </a:extLst>
          </p:cNvPr>
          <p:cNvSpPr/>
          <p:nvPr/>
        </p:nvSpPr>
        <p:spPr>
          <a:xfrm>
            <a:off x="585787" y="4117191"/>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3" name="CaixaDeTexto 2">
            <a:extLst>
              <a:ext uri="{FF2B5EF4-FFF2-40B4-BE49-F238E27FC236}">
                <a16:creationId xmlns:a16="http://schemas.microsoft.com/office/drawing/2014/main" id="{5AFB2F78-1A4E-D70D-F740-BBA051B2D6B5}"/>
              </a:ext>
            </a:extLst>
          </p:cNvPr>
          <p:cNvSpPr txBox="1"/>
          <p:nvPr/>
        </p:nvSpPr>
        <p:spPr>
          <a:xfrm>
            <a:off x="6318584" y="147592"/>
            <a:ext cx="418704" cy="369332"/>
          </a:xfrm>
          <a:prstGeom prst="rect">
            <a:avLst/>
          </a:prstGeom>
          <a:noFill/>
        </p:spPr>
        <p:txBody>
          <a:bodyPr wrap="none" rtlCol="0">
            <a:spAutoFit/>
          </a:bodyPr>
          <a:lstStyle/>
          <a:p>
            <a:r>
              <a:rPr lang="pt-BR" dirty="0"/>
              <a:t>29</a:t>
            </a:r>
          </a:p>
        </p:txBody>
      </p:sp>
    </p:spTree>
    <p:extLst>
      <p:ext uri="{BB962C8B-B14F-4D97-AF65-F5344CB8AC3E}">
        <p14:creationId xmlns:p14="http://schemas.microsoft.com/office/powerpoint/2010/main" val="3760767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9721DE50-253C-2BF0-F631-50F61EF2FA8B}"/>
              </a:ext>
            </a:extLst>
          </p:cNvPr>
          <p:cNvSpPr txBox="1"/>
          <p:nvPr/>
        </p:nvSpPr>
        <p:spPr>
          <a:xfrm>
            <a:off x="471487" y="754172"/>
            <a:ext cx="5915025" cy="4054956"/>
          </a:xfrm>
          <a:prstGeom prst="rect">
            <a:avLst/>
          </a:prstGeom>
          <a:noFill/>
        </p:spPr>
        <p:txBody>
          <a:bodyPr wrap="square">
            <a:spAutoFit/>
          </a:bodyPr>
          <a:lstStyle/>
          <a:p>
            <a:pPr algn="just">
              <a:spcBef>
                <a:spcPts val="600"/>
              </a:spcBef>
            </a:pPr>
            <a:r>
              <a:rPr lang="en-US" sz="1650" b="0" i="0" u="none" strike="noStrike" dirty="0">
                <a:solidFill>
                  <a:srgbClr val="000000"/>
                </a:solidFill>
                <a:effectLst/>
              </a:rPr>
              <a:t>	After practicing, the first Imaginary Game screen appears, and it is essential to ensure that the task-takers understand their task. If necessary, repeat the instructions in a different way. Then, remind the test-takers that they will NOT receive a material reward at the end of the game (Figure 12A). At this point, the examiner can say: </a:t>
            </a:r>
            <a:endParaRPr lang="en-US" sz="1650" dirty="0">
              <a:solidFill>
                <a:srgbClr val="000000"/>
              </a:solidFill>
              <a:effectLst/>
            </a:endParaRPr>
          </a:p>
          <a:p>
            <a:pPr algn="just">
              <a:spcBef>
                <a:spcPts val="600"/>
              </a:spcBef>
            </a:pPr>
            <a:r>
              <a:rPr lang="en-US" sz="1650" b="1" i="1" u="none" strike="noStrike" dirty="0">
                <a:solidFill>
                  <a:srgbClr val="000000"/>
                </a:solidFill>
                <a:effectLst/>
              </a:rPr>
              <a:t>“Now that you have practiced, you can play the game. Remember, in this game, you will NOT receive a material prize, but make your choices as if you were going to receive one. You can start."</a:t>
            </a:r>
            <a:endParaRPr lang="en-US" sz="1650" b="1" i="1" dirty="0">
              <a:solidFill>
                <a:srgbClr val="000000"/>
              </a:solidFill>
              <a:effectLst/>
            </a:endParaRPr>
          </a:p>
          <a:p>
            <a:pPr algn="just">
              <a:spcBef>
                <a:spcPts val="600"/>
              </a:spcBef>
            </a:pPr>
            <a:r>
              <a:rPr lang="en-US" sz="1650" b="0" i="0" u="none" strike="noStrike" dirty="0">
                <a:solidFill>
                  <a:srgbClr val="000000"/>
                </a:solidFill>
                <a:effectLst/>
              </a:rPr>
              <a:t>	A screen similar </a:t>
            </a:r>
            <a:r>
              <a:rPr lang="en-US" sz="1650" dirty="0">
                <a:solidFill>
                  <a:srgbClr val="000000"/>
                </a:solidFill>
              </a:rPr>
              <a:t>to the</a:t>
            </a:r>
            <a:r>
              <a:rPr lang="en-US" sz="1650" b="0" i="0" u="none" strike="noStrike" dirty="0">
                <a:solidFill>
                  <a:srgbClr val="000000"/>
                </a:solidFill>
                <a:effectLst/>
              </a:rPr>
              <a:t> one shown in Figure 12B then appears. All games have the same layout, with the only difference being that in the Imaginary Game the avatar does not cross the lane. Instead, by clicking on the desired score, the next trial (choice screen) is presented. After 36 trials, a screen appears showing the total score achieved in the game (Figure 12C).</a:t>
            </a:r>
            <a:endParaRPr lang="en-US" sz="1650" dirty="0">
              <a:solidFill>
                <a:srgbClr val="000000"/>
              </a:solidFill>
              <a:effectLst/>
            </a:endParaRPr>
          </a:p>
        </p:txBody>
      </p:sp>
      <p:pic>
        <p:nvPicPr>
          <p:cNvPr id="8" name="Imagem 7" descr="Tela de computador com imagem de jogo de vídeo game&#10;&#10;Descrição gerada automaticamente">
            <a:extLst>
              <a:ext uri="{FF2B5EF4-FFF2-40B4-BE49-F238E27FC236}">
                <a16:creationId xmlns:a16="http://schemas.microsoft.com/office/drawing/2014/main" id="{DBB879BB-8962-082A-5284-CF181D285304}"/>
              </a:ext>
            </a:extLst>
          </p:cNvPr>
          <p:cNvPicPr>
            <a:picLocks noChangeAspect="1"/>
          </p:cNvPicPr>
          <p:nvPr/>
        </p:nvPicPr>
        <p:blipFill rotWithShape="1">
          <a:blip r:embed="rId4">
            <a:extLst>
              <a:ext uri="{28A0092B-C50C-407E-A947-70E740481C1C}">
                <a14:useLocalDpi xmlns:a14="http://schemas.microsoft.com/office/drawing/2010/main" val="0"/>
              </a:ext>
            </a:extLst>
          </a:blip>
          <a:srcRect l="3147" t="4217" r="3519" b="4299"/>
          <a:stretch/>
        </p:blipFill>
        <p:spPr>
          <a:xfrm>
            <a:off x="471487" y="4993359"/>
            <a:ext cx="2880000" cy="1587145"/>
          </a:xfrm>
          <a:prstGeom prst="rect">
            <a:avLst/>
          </a:prstGeom>
        </p:spPr>
      </p:pic>
      <p:pic>
        <p:nvPicPr>
          <p:cNvPr id="10" name="Imagem 9" descr="Tela de computador com jogo&#10;&#10;Descrição gerada automaticamente">
            <a:extLst>
              <a:ext uri="{FF2B5EF4-FFF2-40B4-BE49-F238E27FC236}">
                <a16:creationId xmlns:a16="http://schemas.microsoft.com/office/drawing/2014/main" id="{863A6138-7CDF-4806-234E-D65930C9E05F}"/>
              </a:ext>
            </a:extLst>
          </p:cNvPr>
          <p:cNvPicPr>
            <a:picLocks noChangeAspect="1"/>
          </p:cNvPicPr>
          <p:nvPr/>
        </p:nvPicPr>
        <p:blipFill rotWithShape="1">
          <a:blip r:embed="rId5">
            <a:extLst>
              <a:ext uri="{28A0092B-C50C-407E-A947-70E740481C1C}">
                <a14:useLocalDpi xmlns:a14="http://schemas.microsoft.com/office/drawing/2010/main" val="0"/>
              </a:ext>
            </a:extLst>
          </a:blip>
          <a:srcRect l="3704" t="4216" r="3148" b="4628"/>
          <a:stretch/>
        </p:blipFill>
        <p:spPr>
          <a:xfrm>
            <a:off x="3506512" y="4988743"/>
            <a:ext cx="2880000" cy="1584574"/>
          </a:xfrm>
          <a:prstGeom prst="rect">
            <a:avLst/>
          </a:prstGeom>
        </p:spPr>
      </p:pic>
      <p:pic>
        <p:nvPicPr>
          <p:cNvPr id="12" name="Imagem 11" descr="Tela de computador com jogo&#10;&#10;Descrição gerada automaticamente">
            <a:extLst>
              <a:ext uri="{FF2B5EF4-FFF2-40B4-BE49-F238E27FC236}">
                <a16:creationId xmlns:a16="http://schemas.microsoft.com/office/drawing/2014/main" id="{BB6E16D7-99F5-419A-296A-D954609CD563}"/>
              </a:ext>
            </a:extLst>
          </p:cNvPr>
          <p:cNvPicPr>
            <a:picLocks noChangeAspect="1"/>
          </p:cNvPicPr>
          <p:nvPr/>
        </p:nvPicPr>
        <p:blipFill rotWithShape="1">
          <a:blip r:embed="rId6">
            <a:extLst>
              <a:ext uri="{28A0092B-C50C-407E-A947-70E740481C1C}">
                <a14:useLocalDpi xmlns:a14="http://schemas.microsoft.com/office/drawing/2010/main" val="0"/>
              </a:ext>
            </a:extLst>
          </a:blip>
          <a:srcRect l="3333" t="4216" r="3333" b="5616"/>
          <a:stretch/>
        </p:blipFill>
        <p:spPr>
          <a:xfrm>
            <a:off x="471487" y="6936709"/>
            <a:ext cx="2880000" cy="1564287"/>
          </a:xfrm>
          <a:prstGeom prst="rect">
            <a:avLst/>
          </a:prstGeom>
        </p:spPr>
      </p:pic>
      <p:sp>
        <p:nvSpPr>
          <p:cNvPr id="13" name="Fluxograma: Conector 12">
            <a:extLst>
              <a:ext uri="{FF2B5EF4-FFF2-40B4-BE49-F238E27FC236}">
                <a16:creationId xmlns:a16="http://schemas.microsoft.com/office/drawing/2014/main" id="{65845EAD-AEAC-0FA2-320B-5D6C70FFD7BF}"/>
              </a:ext>
            </a:extLst>
          </p:cNvPr>
          <p:cNvSpPr/>
          <p:nvPr/>
        </p:nvSpPr>
        <p:spPr>
          <a:xfrm>
            <a:off x="356436" y="4890854"/>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14" name="Fluxograma: Conector 13">
            <a:extLst>
              <a:ext uri="{FF2B5EF4-FFF2-40B4-BE49-F238E27FC236}">
                <a16:creationId xmlns:a16="http://schemas.microsoft.com/office/drawing/2014/main" id="{9358AE98-9B52-C812-1535-AD0CBAABFA63}"/>
              </a:ext>
            </a:extLst>
          </p:cNvPr>
          <p:cNvSpPr/>
          <p:nvPr/>
        </p:nvSpPr>
        <p:spPr>
          <a:xfrm>
            <a:off x="3383437" y="4877802"/>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17" name="CaixaDeTexto 16">
            <a:extLst>
              <a:ext uri="{FF2B5EF4-FFF2-40B4-BE49-F238E27FC236}">
                <a16:creationId xmlns:a16="http://schemas.microsoft.com/office/drawing/2014/main" id="{9D94C2F1-5BF4-3A23-7E9F-C4FCC72E80CD}"/>
              </a:ext>
            </a:extLst>
          </p:cNvPr>
          <p:cNvSpPr txBox="1"/>
          <p:nvPr/>
        </p:nvSpPr>
        <p:spPr>
          <a:xfrm>
            <a:off x="3506512" y="6659544"/>
            <a:ext cx="2880000" cy="2400657"/>
          </a:xfrm>
          <a:prstGeom prst="rect">
            <a:avLst/>
          </a:prstGeom>
          <a:noFill/>
        </p:spPr>
        <p:txBody>
          <a:bodyPr wrap="square">
            <a:spAutoFit/>
          </a:bodyPr>
          <a:lstStyle/>
          <a:p>
            <a:pPr algn="just"/>
            <a:r>
              <a:rPr lang="pt-BR" sz="1250" b="1" dirty="0"/>
              <a:t>Figure 12.</a:t>
            </a:r>
            <a:r>
              <a:rPr lang="en-US" sz="1250" b="0" i="0" u="none" strike="noStrike" dirty="0">
                <a:solidFill>
                  <a:srgbClr val="000000"/>
                </a:solidFill>
                <a:effectLst/>
              </a:rPr>
              <a:t> Sequence of steps for the Imaginary Game test. (A) A screen that informs the start of the Imaginary Game and emphasizes that the test-taker will not receive a material prize. (B) An example of an Imaginary Game trial where the test-taker must imagine their willingness to wait for a certain amount of time (e.g., 30 s) to receive a higher score (1000), which could correspond to a higher hypothetical prize, or receive a lower score (700 points) immediately. </a:t>
            </a:r>
            <a:endParaRPr lang="pt-BR" sz="1250" dirty="0"/>
          </a:p>
        </p:txBody>
      </p:sp>
      <p:sp>
        <p:nvSpPr>
          <p:cNvPr id="15" name="Fluxograma: Conector 14">
            <a:extLst>
              <a:ext uri="{FF2B5EF4-FFF2-40B4-BE49-F238E27FC236}">
                <a16:creationId xmlns:a16="http://schemas.microsoft.com/office/drawing/2014/main" id="{41AE20F8-EF99-1A87-EC67-8F33A42680B4}"/>
              </a:ext>
            </a:extLst>
          </p:cNvPr>
          <p:cNvSpPr/>
          <p:nvPr/>
        </p:nvSpPr>
        <p:spPr>
          <a:xfrm>
            <a:off x="365960" y="6838977"/>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a:t>
            </a:r>
            <a:endParaRPr lang="pt-BR" dirty="0">
              <a:solidFill>
                <a:schemeClr val="bg1"/>
              </a:solidFill>
              <a:latin typeface="Aharoni" panose="02010803020104030203" pitchFamily="2" charset="-79"/>
              <a:cs typeface="Aharoni" panose="02010803020104030203" pitchFamily="2" charset="-79"/>
            </a:endParaRPr>
          </a:p>
        </p:txBody>
      </p:sp>
      <p:sp>
        <p:nvSpPr>
          <p:cNvPr id="21" name="CaixaDeTexto 20">
            <a:extLst>
              <a:ext uri="{FF2B5EF4-FFF2-40B4-BE49-F238E27FC236}">
                <a16:creationId xmlns:a16="http://schemas.microsoft.com/office/drawing/2014/main" id="{106126D6-F304-C25A-E95D-71F25EC93E25}"/>
              </a:ext>
            </a:extLst>
          </p:cNvPr>
          <p:cNvSpPr txBox="1"/>
          <p:nvPr/>
        </p:nvSpPr>
        <p:spPr>
          <a:xfrm>
            <a:off x="471487" y="8567758"/>
            <a:ext cx="2874212" cy="492443"/>
          </a:xfrm>
          <a:prstGeom prst="rect">
            <a:avLst/>
          </a:prstGeom>
          <a:noFill/>
        </p:spPr>
        <p:txBody>
          <a:bodyPr wrap="square">
            <a:spAutoFit/>
          </a:bodyPr>
          <a:lstStyle/>
          <a:p>
            <a:pPr algn="just"/>
            <a:r>
              <a:rPr lang="en-US" sz="1250" b="0" i="0" u="none" strike="noStrike" dirty="0">
                <a:solidFill>
                  <a:srgbClr val="000000"/>
                </a:solidFill>
                <a:effectLst/>
              </a:rPr>
              <a:t>(C) Final screen displaying the final score in the Imaginary Game.</a:t>
            </a:r>
            <a:endParaRPr lang="pt-BR" sz="1250" dirty="0"/>
          </a:p>
        </p:txBody>
      </p:sp>
      <p:sp>
        <p:nvSpPr>
          <p:cNvPr id="3" name="CaixaDeTexto 2">
            <a:extLst>
              <a:ext uri="{FF2B5EF4-FFF2-40B4-BE49-F238E27FC236}">
                <a16:creationId xmlns:a16="http://schemas.microsoft.com/office/drawing/2014/main" id="{3A66CA65-27B2-8AF8-E0A0-C81506851D75}"/>
              </a:ext>
            </a:extLst>
          </p:cNvPr>
          <p:cNvSpPr txBox="1"/>
          <p:nvPr/>
        </p:nvSpPr>
        <p:spPr>
          <a:xfrm>
            <a:off x="6318584" y="147592"/>
            <a:ext cx="418704" cy="369332"/>
          </a:xfrm>
          <a:prstGeom prst="rect">
            <a:avLst/>
          </a:prstGeom>
          <a:noFill/>
        </p:spPr>
        <p:txBody>
          <a:bodyPr wrap="none" rtlCol="0">
            <a:spAutoFit/>
          </a:bodyPr>
          <a:lstStyle/>
          <a:p>
            <a:r>
              <a:rPr lang="pt-BR" dirty="0"/>
              <a:t>30</a:t>
            </a:r>
          </a:p>
        </p:txBody>
      </p:sp>
    </p:spTree>
    <p:extLst>
      <p:ext uri="{BB962C8B-B14F-4D97-AF65-F5344CB8AC3E}">
        <p14:creationId xmlns:p14="http://schemas.microsoft.com/office/powerpoint/2010/main" val="1748059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9" name="CaixaDeTexto 8">
            <a:extLst>
              <a:ext uri="{FF2B5EF4-FFF2-40B4-BE49-F238E27FC236}">
                <a16:creationId xmlns:a16="http://schemas.microsoft.com/office/drawing/2014/main" id="{377C4371-CEE7-02F3-AAB7-73D9F7D7C6CD}"/>
              </a:ext>
            </a:extLst>
          </p:cNvPr>
          <p:cNvSpPr txBox="1"/>
          <p:nvPr/>
        </p:nvSpPr>
        <p:spPr>
          <a:xfrm>
            <a:off x="471488" y="7466670"/>
            <a:ext cx="5915025" cy="1661993"/>
          </a:xfrm>
          <a:prstGeom prst="rect">
            <a:avLst/>
          </a:prstGeom>
          <a:noFill/>
        </p:spPr>
        <p:txBody>
          <a:bodyPr wrap="square">
            <a:spAutoFit/>
          </a:bodyPr>
          <a:lstStyle/>
          <a:p>
            <a:pPr algn="just"/>
            <a:r>
              <a:rPr lang="en-US" sz="1700" b="1" i="1" u="none" strike="noStrike" dirty="0">
                <a:solidFill>
                  <a:srgbClr val="000000"/>
                </a:solidFill>
                <a:effectLst/>
              </a:rPr>
              <a:t>"In this game, you need to wait to accumulate more points that will be exchanged for a real prize at the end. To  get more points, you must wait for different time intervals. Your material prize will be proportional to the points you accumulate. Before the game begins, you will have the opportunity to practice and understand how it works.”</a:t>
            </a:r>
            <a:r>
              <a:rPr lang="en-US" sz="1700" b="0" i="0" u="none" strike="noStrike" dirty="0">
                <a:solidFill>
                  <a:srgbClr val="000000"/>
                </a:solidFill>
                <a:effectLst/>
              </a:rPr>
              <a:t> </a:t>
            </a:r>
            <a:r>
              <a:rPr lang="en-US" sz="1700" u="none" strike="noStrike" dirty="0">
                <a:solidFill>
                  <a:srgbClr val="000000"/>
                </a:solidFill>
                <a:effectLst/>
              </a:rPr>
              <a:t>(</a:t>
            </a:r>
            <a:r>
              <a:rPr lang="en-US" sz="1700" b="0" i="0" u="none" strike="noStrike" dirty="0">
                <a:solidFill>
                  <a:srgbClr val="000000"/>
                </a:solidFill>
                <a:effectLst/>
              </a:rPr>
              <a:t>Figure 13A).</a:t>
            </a:r>
            <a:endParaRPr lang="pt-BR" sz="1700" dirty="0"/>
          </a:p>
        </p:txBody>
      </p:sp>
      <p:sp>
        <p:nvSpPr>
          <p:cNvPr id="3" name="CaixaDeTexto 2">
            <a:extLst>
              <a:ext uri="{FF2B5EF4-FFF2-40B4-BE49-F238E27FC236}">
                <a16:creationId xmlns:a16="http://schemas.microsoft.com/office/drawing/2014/main" id="{093B63B9-9B97-D5BC-FF85-94DEC187895C}"/>
              </a:ext>
            </a:extLst>
          </p:cNvPr>
          <p:cNvSpPr txBox="1"/>
          <p:nvPr/>
        </p:nvSpPr>
        <p:spPr>
          <a:xfrm>
            <a:off x="498731" y="503510"/>
            <a:ext cx="5988565" cy="369332"/>
          </a:xfrm>
          <a:prstGeom prst="rect">
            <a:avLst/>
          </a:prstGeom>
          <a:noFill/>
        </p:spPr>
        <p:txBody>
          <a:bodyPr wrap="square" rtlCol="0">
            <a:spAutoFit/>
          </a:bodyPr>
          <a:lstStyle/>
          <a:p>
            <a:r>
              <a:rPr lang="pt-BR" b="1" dirty="0"/>
              <a:t>4.2. Real Game (real delays and rewards)</a:t>
            </a:r>
          </a:p>
        </p:txBody>
      </p:sp>
      <p:sp>
        <p:nvSpPr>
          <p:cNvPr id="8" name="CaixaDeTexto 7">
            <a:extLst>
              <a:ext uri="{FF2B5EF4-FFF2-40B4-BE49-F238E27FC236}">
                <a16:creationId xmlns:a16="http://schemas.microsoft.com/office/drawing/2014/main" id="{C663110E-ADD9-9191-7F84-7845A3903FC9}"/>
              </a:ext>
            </a:extLst>
          </p:cNvPr>
          <p:cNvSpPr txBox="1"/>
          <p:nvPr/>
        </p:nvSpPr>
        <p:spPr>
          <a:xfrm>
            <a:off x="6318584" y="147592"/>
            <a:ext cx="418704" cy="369332"/>
          </a:xfrm>
          <a:prstGeom prst="rect">
            <a:avLst/>
          </a:prstGeom>
          <a:noFill/>
        </p:spPr>
        <p:txBody>
          <a:bodyPr wrap="none" rtlCol="0">
            <a:spAutoFit/>
          </a:bodyPr>
          <a:lstStyle/>
          <a:p>
            <a:r>
              <a:rPr lang="pt-BR" dirty="0"/>
              <a:t>31</a:t>
            </a:r>
          </a:p>
        </p:txBody>
      </p:sp>
      <p:pic>
        <p:nvPicPr>
          <p:cNvPr id="11" name="Imagem 10" descr="Texto&#10;&#10;Descrição gerada automaticamente">
            <a:extLst>
              <a:ext uri="{FF2B5EF4-FFF2-40B4-BE49-F238E27FC236}">
                <a16:creationId xmlns:a16="http://schemas.microsoft.com/office/drawing/2014/main" id="{53036974-D035-3394-2789-6B0B229E4673}"/>
              </a:ext>
            </a:extLst>
          </p:cNvPr>
          <p:cNvPicPr>
            <a:picLocks noChangeAspect="1"/>
          </p:cNvPicPr>
          <p:nvPr/>
        </p:nvPicPr>
        <p:blipFill rotWithShape="1">
          <a:blip r:embed="rId4">
            <a:extLst>
              <a:ext uri="{28A0092B-C50C-407E-A947-70E740481C1C}">
                <a14:useLocalDpi xmlns:a14="http://schemas.microsoft.com/office/drawing/2010/main" val="0"/>
              </a:ext>
            </a:extLst>
          </a:blip>
          <a:srcRect l="18518" t="10034" r="23704" b="37858"/>
          <a:stretch/>
        </p:blipFill>
        <p:spPr>
          <a:xfrm>
            <a:off x="1270000" y="977900"/>
            <a:ext cx="3962400" cy="5054600"/>
          </a:xfrm>
          <a:prstGeom prst="rect">
            <a:avLst/>
          </a:prstGeom>
        </p:spPr>
      </p:pic>
      <p:pic>
        <p:nvPicPr>
          <p:cNvPr id="13" name="Imagem 12" descr="Texto&#10;&#10;Descrição gerada automaticamente">
            <a:extLst>
              <a:ext uri="{FF2B5EF4-FFF2-40B4-BE49-F238E27FC236}">
                <a16:creationId xmlns:a16="http://schemas.microsoft.com/office/drawing/2014/main" id="{1A2726A2-3C61-528C-A7D7-1BA8B912AF34}"/>
              </a:ext>
            </a:extLst>
          </p:cNvPr>
          <p:cNvPicPr>
            <a:picLocks noChangeAspect="1"/>
          </p:cNvPicPr>
          <p:nvPr/>
        </p:nvPicPr>
        <p:blipFill rotWithShape="1">
          <a:blip r:embed="rId4">
            <a:extLst>
              <a:ext uri="{28A0092B-C50C-407E-A947-70E740481C1C}">
                <a14:useLocalDpi xmlns:a14="http://schemas.microsoft.com/office/drawing/2010/main" val="0"/>
              </a:ext>
            </a:extLst>
          </a:blip>
          <a:srcRect t="63226" b="25026"/>
          <a:stretch/>
        </p:blipFill>
        <p:spPr>
          <a:xfrm>
            <a:off x="0" y="6137558"/>
            <a:ext cx="6858000" cy="1139542"/>
          </a:xfrm>
          <a:prstGeom prst="rect">
            <a:avLst/>
          </a:prstGeom>
        </p:spPr>
      </p:pic>
    </p:spTree>
    <p:extLst>
      <p:ext uri="{BB962C8B-B14F-4D97-AF65-F5344CB8AC3E}">
        <p14:creationId xmlns:p14="http://schemas.microsoft.com/office/powerpoint/2010/main" val="3318469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E107EB89-E067-098C-77E5-DA7A10F883FF}"/>
              </a:ext>
            </a:extLst>
          </p:cNvPr>
          <p:cNvSpPr txBox="1"/>
          <p:nvPr/>
        </p:nvSpPr>
        <p:spPr>
          <a:xfrm>
            <a:off x="471488" y="783789"/>
            <a:ext cx="5915024" cy="8063746"/>
          </a:xfrm>
          <a:prstGeom prst="rect">
            <a:avLst/>
          </a:prstGeom>
          <a:noFill/>
        </p:spPr>
        <p:txBody>
          <a:bodyPr wrap="square">
            <a:spAutoFit/>
          </a:bodyPr>
          <a:lstStyle/>
          <a:p>
            <a:pPr algn="just">
              <a:spcBef>
                <a:spcPts val="600"/>
              </a:spcBef>
              <a:spcAft>
                <a:spcPts val="600"/>
              </a:spcAft>
            </a:pPr>
            <a:r>
              <a:rPr lang="en-US" sz="1700" b="0" i="0" u="none" strike="noStrike" dirty="0">
                <a:solidFill>
                  <a:srgbClr val="000000"/>
                </a:solidFill>
                <a:effectLst/>
                <a:latin typeface="YAD7UJRv9J4 0"/>
              </a:rPr>
              <a:t>	If this game is the second or third to be presented, the examiner can say:</a:t>
            </a:r>
            <a:endParaRPr lang="en-US" sz="1700" dirty="0">
              <a:solidFill>
                <a:srgbClr val="000000"/>
              </a:solidFill>
              <a:effectLst/>
              <a:latin typeface="YAD7UJRv9J4 0"/>
            </a:endParaRPr>
          </a:p>
          <a:p>
            <a:pPr algn="just">
              <a:spcBef>
                <a:spcPts val="600"/>
              </a:spcBef>
              <a:spcAft>
                <a:spcPts val="600"/>
              </a:spcAft>
            </a:pPr>
            <a:r>
              <a:rPr lang="en-US" sz="1700" b="1" i="1" u="none" strike="noStrike" dirty="0">
                <a:solidFill>
                  <a:srgbClr val="000000"/>
                </a:solidFill>
                <a:effectLst/>
                <a:latin typeface="YAD7UEhpH6I 0"/>
              </a:rPr>
              <a:t>“In this game, unlike the last (or others), evaluate your willingness to actually wait to accumulate more points. Here you WILL receive a material prize proportional to the points you reach at the end. Let’s practice!”</a:t>
            </a:r>
            <a:r>
              <a:rPr lang="en-US" sz="1700" b="0" i="0" u="none" strike="noStrike" dirty="0">
                <a:solidFill>
                  <a:srgbClr val="000000"/>
                </a:solidFill>
                <a:effectLst/>
                <a:latin typeface="YAD7UEhpH6I 0"/>
              </a:rPr>
              <a:t> (Figure 13B).</a:t>
            </a:r>
          </a:p>
          <a:p>
            <a:pPr algn="just">
              <a:spcBef>
                <a:spcPts val="600"/>
              </a:spcBef>
              <a:spcAft>
                <a:spcPts val="600"/>
              </a:spcAft>
            </a:pPr>
            <a:r>
              <a:rPr lang="en-US" sz="1700" b="0" i="0" u="none" strike="noStrike" dirty="0">
                <a:solidFill>
                  <a:srgbClr val="000000"/>
                </a:solidFill>
                <a:effectLst/>
                <a:latin typeface="YAD7UJRv9J4 0"/>
              </a:rPr>
              <a:t>	Figure 13B shows one of the practice screens. As a way to complement the instructions, the following can be said: </a:t>
            </a:r>
            <a:endParaRPr lang="en-US" sz="1700" dirty="0">
              <a:solidFill>
                <a:srgbClr val="000000"/>
              </a:solidFill>
              <a:effectLst/>
              <a:latin typeface="YAD7UJRv9J4 0"/>
            </a:endParaRPr>
          </a:p>
          <a:p>
            <a:pPr algn="just">
              <a:spcBef>
                <a:spcPts val="600"/>
              </a:spcBef>
              <a:spcAft>
                <a:spcPts val="600"/>
              </a:spcAft>
            </a:pPr>
            <a:r>
              <a:rPr lang="en-US" sz="1700" b="1" i="1" u="none" strike="noStrike" dirty="0">
                <a:solidFill>
                  <a:srgbClr val="000000"/>
                </a:solidFill>
                <a:effectLst/>
                <a:latin typeface="YAD7UEhpH6I 0"/>
              </a:rPr>
              <a:t>“Now, you are going to practice. You will see screens like this one, where you need to choose if you prefer to wait some time to accumulate </a:t>
            </a:r>
            <a:r>
              <a:rPr lang="en-US" sz="1700" b="1" i="1" dirty="0">
                <a:solidFill>
                  <a:srgbClr val="000000"/>
                </a:solidFill>
                <a:latin typeface="YAD7UEhpH6I 0"/>
              </a:rPr>
              <a:t>a</a:t>
            </a:r>
            <a:r>
              <a:rPr lang="en-US" sz="1700" b="1" i="1" u="none" strike="noStrike" dirty="0">
                <a:solidFill>
                  <a:srgbClr val="000000"/>
                </a:solidFill>
                <a:effectLst/>
                <a:latin typeface="YAD7UEhpH6I 0"/>
              </a:rPr>
              <a:t> higher score or if you prefer to accumulate a lower score immediately. To make your choice, simply click on the points you want, and they will appear on the scoreboard [point to the scoreboard]. Each time you make a choice, the points will be added to the previous ones and will show up here [on the scoreboard]. See how it works.” </a:t>
            </a:r>
            <a:endParaRPr lang="en-US" sz="1700" b="1" i="1" dirty="0">
              <a:solidFill>
                <a:srgbClr val="000000"/>
              </a:solidFill>
              <a:effectLst/>
              <a:latin typeface="YAD7UEhpH6I 0"/>
            </a:endParaRPr>
          </a:p>
          <a:p>
            <a:pPr algn="just">
              <a:spcBef>
                <a:spcPts val="600"/>
              </a:spcBef>
              <a:spcAft>
                <a:spcPts val="600"/>
              </a:spcAft>
            </a:pPr>
            <a:r>
              <a:rPr lang="en-US" sz="1700" b="0" i="0" u="none" strike="noStrike" dirty="0">
                <a:solidFill>
                  <a:srgbClr val="000000"/>
                </a:solidFill>
                <a:effectLst/>
                <a:latin typeface="YAD7UJRv9J4 0"/>
              </a:rPr>
              <a:t>	Adopting Figure 13B as an example, you can say: </a:t>
            </a:r>
            <a:endParaRPr lang="en-US" sz="1700" dirty="0">
              <a:solidFill>
                <a:srgbClr val="000000"/>
              </a:solidFill>
              <a:effectLst/>
              <a:latin typeface="YAD7UJRv9J4 0"/>
            </a:endParaRPr>
          </a:p>
          <a:p>
            <a:pPr algn="just">
              <a:spcBef>
                <a:spcPts val="600"/>
              </a:spcBef>
              <a:spcAft>
                <a:spcPts val="600"/>
              </a:spcAft>
            </a:pPr>
            <a:r>
              <a:rPr lang="en-US" sz="1700" b="1" i="1" u="none" strike="noStrike" dirty="0">
                <a:solidFill>
                  <a:srgbClr val="000000"/>
                </a:solidFill>
                <a:effectLst/>
                <a:latin typeface="YAD7UEhpH6I 0"/>
              </a:rPr>
              <a:t>"Take a look at this screen: we have 100 points here [after choosing, the points are shaded], which you can accumulate now, and 1000 points in this other lane, which you will accumulate after waiting 7 seconds [point to corresponding lanes]. In this game, if you press that button [corresponding to the larger reward], you will need to really wait, in this case, for 7 seconds. Remember, the more points you accumulate, the bigger the prize you’ll get at the end.”</a:t>
            </a:r>
            <a:endParaRPr lang="en-US" sz="1700" b="1" i="1" dirty="0">
              <a:solidFill>
                <a:srgbClr val="000000"/>
              </a:solidFill>
              <a:effectLst/>
              <a:latin typeface="YAD7UEhpH6I 0"/>
            </a:endParaRPr>
          </a:p>
          <a:p>
            <a:pPr algn="just">
              <a:spcBef>
                <a:spcPts val="600"/>
              </a:spcBef>
              <a:spcAft>
                <a:spcPts val="600"/>
              </a:spcAft>
            </a:pPr>
            <a:r>
              <a:rPr lang="en-US" sz="1700" b="0" i="0" u="none" strike="noStrike" dirty="0">
                <a:solidFill>
                  <a:srgbClr val="000000"/>
                </a:solidFill>
                <a:effectLst/>
                <a:latin typeface="YAD7UJRv9J4 0"/>
              </a:rPr>
              <a:t>	 Even if the test-taker understands the instruction, </a:t>
            </a:r>
            <a:r>
              <a:rPr lang="en-US" sz="1700" dirty="0">
                <a:effectLst/>
                <a:latin typeface="Calibri" panose="020F0502020204030204" pitchFamily="34" charset="0"/>
                <a:ea typeface="Calibri" panose="020F0502020204030204" pitchFamily="34" charset="0"/>
                <a:cs typeface="Times New Roman" panose="02020603050405020304" pitchFamily="18" charset="0"/>
              </a:rPr>
              <a:t>they may still need encouragement to proceed with the practice trials.</a:t>
            </a:r>
            <a:endParaRPr lang="en-US" sz="1700" dirty="0">
              <a:solidFill>
                <a:srgbClr val="000000"/>
              </a:solidFill>
              <a:effectLst/>
              <a:latin typeface="YAD7UEhpH6I 0"/>
            </a:endParaRPr>
          </a:p>
        </p:txBody>
      </p:sp>
      <p:sp>
        <p:nvSpPr>
          <p:cNvPr id="3" name="CaixaDeTexto 2">
            <a:extLst>
              <a:ext uri="{FF2B5EF4-FFF2-40B4-BE49-F238E27FC236}">
                <a16:creationId xmlns:a16="http://schemas.microsoft.com/office/drawing/2014/main" id="{71D133C5-9633-4185-DD20-1C99A124E613}"/>
              </a:ext>
            </a:extLst>
          </p:cNvPr>
          <p:cNvSpPr txBox="1"/>
          <p:nvPr/>
        </p:nvSpPr>
        <p:spPr>
          <a:xfrm>
            <a:off x="6318584" y="147592"/>
            <a:ext cx="418704" cy="369332"/>
          </a:xfrm>
          <a:prstGeom prst="rect">
            <a:avLst/>
          </a:prstGeom>
          <a:noFill/>
        </p:spPr>
        <p:txBody>
          <a:bodyPr wrap="none" rtlCol="0">
            <a:spAutoFit/>
          </a:bodyPr>
          <a:lstStyle/>
          <a:p>
            <a:r>
              <a:rPr lang="pt-BR" dirty="0"/>
              <a:t>32</a:t>
            </a:r>
          </a:p>
        </p:txBody>
      </p:sp>
    </p:spTree>
    <p:extLst>
      <p:ext uri="{BB962C8B-B14F-4D97-AF65-F5344CB8AC3E}">
        <p14:creationId xmlns:p14="http://schemas.microsoft.com/office/powerpoint/2010/main" val="3565915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5" name="Imagem 4" descr="Tela de computador com jogo&#10;&#10;Descrição gerada automaticamente">
            <a:extLst>
              <a:ext uri="{FF2B5EF4-FFF2-40B4-BE49-F238E27FC236}">
                <a16:creationId xmlns:a16="http://schemas.microsoft.com/office/drawing/2014/main" id="{06157FD1-FB0C-CD9F-0D79-8B1991414C34}"/>
              </a:ext>
            </a:extLst>
          </p:cNvPr>
          <p:cNvPicPr>
            <a:picLocks noChangeAspect="1"/>
          </p:cNvPicPr>
          <p:nvPr/>
        </p:nvPicPr>
        <p:blipFill rotWithShape="1">
          <a:blip r:embed="rId4">
            <a:extLst>
              <a:ext uri="{28A0092B-C50C-407E-A947-70E740481C1C}">
                <a14:useLocalDpi xmlns:a14="http://schemas.microsoft.com/office/drawing/2010/main" val="0"/>
              </a:ext>
            </a:extLst>
          </a:blip>
          <a:srcRect l="3241" t="5122" r="3241" b="4957"/>
          <a:stretch/>
        </p:blipFill>
        <p:spPr>
          <a:xfrm>
            <a:off x="729000" y="4396365"/>
            <a:ext cx="5400000" cy="2919208"/>
          </a:xfrm>
          <a:prstGeom prst="rect">
            <a:avLst/>
          </a:prstGeom>
        </p:spPr>
      </p:pic>
      <p:pic>
        <p:nvPicPr>
          <p:cNvPr id="8" name="Imagem 7" descr="Tela de computador com letras brancas&#10;&#10;Descrição gerada automaticamente">
            <a:extLst>
              <a:ext uri="{FF2B5EF4-FFF2-40B4-BE49-F238E27FC236}">
                <a16:creationId xmlns:a16="http://schemas.microsoft.com/office/drawing/2014/main" id="{88BB72CB-C729-285A-2A24-B48E92D8FFA7}"/>
              </a:ext>
            </a:extLst>
          </p:cNvPr>
          <p:cNvPicPr>
            <a:picLocks noChangeAspect="1"/>
          </p:cNvPicPr>
          <p:nvPr/>
        </p:nvPicPr>
        <p:blipFill rotWithShape="1">
          <a:blip r:embed="rId5">
            <a:extLst>
              <a:ext uri="{28A0092B-C50C-407E-A947-70E740481C1C}">
                <a14:useLocalDpi xmlns:a14="http://schemas.microsoft.com/office/drawing/2010/main" val="0"/>
              </a:ext>
            </a:extLst>
          </a:blip>
          <a:srcRect l="3148" t="4859" r="3333" b="5221"/>
          <a:stretch/>
        </p:blipFill>
        <p:spPr>
          <a:xfrm>
            <a:off x="729000" y="933974"/>
            <a:ext cx="5400000" cy="2919208"/>
          </a:xfrm>
          <a:prstGeom prst="rect">
            <a:avLst/>
          </a:prstGeom>
        </p:spPr>
      </p:pic>
      <p:sp>
        <p:nvSpPr>
          <p:cNvPr id="10" name="CaixaDeTexto 9">
            <a:extLst>
              <a:ext uri="{FF2B5EF4-FFF2-40B4-BE49-F238E27FC236}">
                <a16:creationId xmlns:a16="http://schemas.microsoft.com/office/drawing/2014/main" id="{E26F9C1F-273C-BE29-D435-8E8A7DB2D878}"/>
              </a:ext>
            </a:extLst>
          </p:cNvPr>
          <p:cNvSpPr txBox="1"/>
          <p:nvPr/>
        </p:nvSpPr>
        <p:spPr>
          <a:xfrm>
            <a:off x="665500" y="7322874"/>
            <a:ext cx="5463500" cy="1169551"/>
          </a:xfrm>
          <a:prstGeom prst="rect">
            <a:avLst/>
          </a:prstGeom>
          <a:noFill/>
        </p:spPr>
        <p:txBody>
          <a:bodyPr wrap="square">
            <a:spAutoFit/>
          </a:bodyPr>
          <a:lstStyle/>
          <a:p>
            <a:pPr algn="just"/>
            <a:r>
              <a:rPr lang="en-US" sz="1400" b="1" i="0" u="none" strike="noStrike" dirty="0">
                <a:solidFill>
                  <a:srgbClr val="000000"/>
                </a:solidFill>
                <a:effectLst/>
              </a:rPr>
              <a:t>Figure 13. </a:t>
            </a:r>
            <a:r>
              <a:rPr lang="en-US" sz="1400" b="0" i="0" u="none" strike="noStrike" dirty="0">
                <a:solidFill>
                  <a:srgbClr val="000000"/>
                </a:solidFill>
                <a:effectLst/>
              </a:rPr>
              <a:t>(A) Basic instructions for performing the Real Game; (B) Practice screen in which the test-taker is instructed to choose between an immediate lower score (100) or wait 7 s to receive the highest score and thus increase the chances of the total score being converted into a better material prize.</a:t>
            </a:r>
            <a:endParaRPr lang="pt-BR" sz="1400" dirty="0"/>
          </a:p>
        </p:txBody>
      </p:sp>
      <p:sp>
        <p:nvSpPr>
          <p:cNvPr id="3" name="CaixaDeTexto 2">
            <a:extLst>
              <a:ext uri="{FF2B5EF4-FFF2-40B4-BE49-F238E27FC236}">
                <a16:creationId xmlns:a16="http://schemas.microsoft.com/office/drawing/2014/main" id="{3B19DF57-5438-07B7-D820-A32391E54407}"/>
              </a:ext>
            </a:extLst>
          </p:cNvPr>
          <p:cNvSpPr txBox="1"/>
          <p:nvPr/>
        </p:nvSpPr>
        <p:spPr>
          <a:xfrm>
            <a:off x="6318584" y="147592"/>
            <a:ext cx="418704" cy="369332"/>
          </a:xfrm>
          <a:prstGeom prst="rect">
            <a:avLst/>
          </a:prstGeom>
          <a:noFill/>
        </p:spPr>
        <p:txBody>
          <a:bodyPr wrap="none" rtlCol="0">
            <a:spAutoFit/>
          </a:bodyPr>
          <a:lstStyle/>
          <a:p>
            <a:r>
              <a:rPr lang="pt-BR" dirty="0"/>
              <a:t>33</a:t>
            </a:r>
          </a:p>
        </p:txBody>
      </p:sp>
    </p:spTree>
    <p:extLst>
      <p:ext uri="{BB962C8B-B14F-4D97-AF65-F5344CB8AC3E}">
        <p14:creationId xmlns:p14="http://schemas.microsoft.com/office/powerpoint/2010/main" val="2422766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08"/>
            <a:ext cx="6858000" cy="9700142"/>
          </a:xfrm>
          <a:prstGeom prst="rect">
            <a:avLst/>
          </a:prstGeom>
        </p:spPr>
      </p:pic>
      <p:sp>
        <p:nvSpPr>
          <p:cNvPr id="5" name="CaixaDeTexto 4">
            <a:extLst>
              <a:ext uri="{FF2B5EF4-FFF2-40B4-BE49-F238E27FC236}">
                <a16:creationId xmlns:a16="http://schemas.microsoft.com/office/drawing/2014/main" id="{8AFB0641-4ACC-E3B8-C009-AFBDAE22AD51}"/>
              </a:ext>
            </a:extLst>
          </p:cNvPr>
          <p:cNvSpPr txBox="1"/>
          <p:nvPr/>
        </p:nvSpPr>
        <p:spPr>
          <a:xfrm>
            <a:off x="471487" y="718394"/>
            <a:ext cx="5915025" cy="3647152"/>
          </a:xfrm>
          <a:prstGeom prst="rect">
            <a:avLst/>
          </a:prstGeom>
          <a:noFill/>
        </p:spPr>
        <p:txBody>
          <a:bodyPr wrap="square">
            <a:spAutoFit/>
          </a:bodyPr>
          <a:lstStyle/>
          <a:p>
            <a:pPr algn="just">
              <a:spcAft>
                <a:spcPts val="600"/>
              </a:spcAft>
            </a:pPr>
            <a:r>
              <a:rPr lang="en-US" sz="1700" b="0" i="0" u="none" strike="noStrike" dirty="0">
                <a:solidFill>
                  <a:srgbClr val="000000"/>
                </a:solidFill>
                <a:effectLst/>
                <a:latin typeface="YAD7UJRv9J4 0"/>
              </a:rPr>
              <a:t>	After practicing, the first Real Game screen appears, and it is essential to ensure that test-takers understand their task. </a:t>
            </a:r>
            <a:r>
              <a:rPr lang="en-US" sz="1700" dirty="0">
                <a:latin typeface="Calibri" panose="020F0502020204030204" pitchFamily="34" charset="0"/>
                <a:ea typeface="Calibri" panose="020F0502020204030204" pitchFamily="34" charset="0"/>
                <a:cs typeface="Times New Roman" panose="02020603050405020304" pitchFamily="18" charset="0"/>
              </a:rPr>
              <a:t>If necessary, repeat the instructions in a different way. Then, remind test-takers that they</a:t>
            </a:r>
            <a:r>
              <a:rPr lang="en-US" sz="1700" b="1" i="1" dirty="0">
                <a:effectLst/>
                <a:latin typeface="Calibri" panose="020F0502020204030204" pitchFamily="34" charset="0"/>
                <a:ea typeface="Calibri" panose="020F0502020204030204" pitchFamily="34" charset="0"/>
                <a:cs typeface="Times New Roman" panose="02020603050405020304" pitchFamily="18" charset="0"/>
              </a:rPr>
              <a:t> </a:t>
            </a:r>
            <a:r>
              <a:rPr lang="en-US" sz="1700" b="0" i="0" u="none" strike="noStrike" dirty="0">
                <a:solidFill>
                  <a:srgbClr val="000000"/>
                </a:solidFill>
                <a:effectLst/>
                <a:latin typeface="YAD7UJRv9J4 0"/>
              </a:rPr>
              <a:t>WILL receive a material reward at the end of the game (Figure 14A). At this point, the examiner can say: </a:t>
            </a:r>
            <a:endParaRPr lang="en-US" sz="1700" dirty="0">
              <a:solidFill>
                <a:srgbClr val="000000"/>
              </a:solidFill>
              <a:effectLst/>
              <a:latin typeface="YAD7UJRv9J4 0"/>
            </a:endParaRPr>
          </a:p>
          <a:p>
            <a:pPr algn="just">
              <a:spcAft>
                <a:spcPts val="600"/>
              </a:spcAft>
            </a:pPr>
            <a:r>
              <a:rPr lang="en-US" sz="1700" b="1" i="1" u="none" strike="noStrike" dirty="0">
                <a:solidFill>
                  <a:srgbClr val="000000"/>
                </a:solidFill>
                <a:effectLst/>
                <a:latin typeface="YAD7UEhpH6I 0"/>
              </a:rPr>
              <a:t>“Now that you have practiced, you can play the game. Remember, in this game, you WILL receive a real prize </a:t>
            </a:r>
            <a:r>
              <a:rPr lang="en-US" sz="1700" b="1" i="1" dirty="0">
                <a:solidFill>
                  <a:srgbClr val="000000"/>
                </a:solidFill>
                <a:latin typeface="YAD7UEhpH6I 0"/>
              </a:rPr>
              <a:t>based on the points you accumulate</a:t>
            </a:r>
            <a:r>
              <a:rPr lang="en-US" sz="1700" b="1" i="1" u="none" strike="noStrike" dirty="0">
                <a:solidFill>
                  <a:srgbClr val="000000"/>
                </a:solidFill>
                <a:effectLst/>
                <a:latin typeface="YAD7UEhpH6I 0"/>
              </a:rPr>
              <a:t>. You can start.” </a:t>
            </a:r>
            <a:endParaRPr lang="en-US" sz="1700" b="1" i="1" dirty="0">
              <a:solidFill>
                <a:srgbClr val="000000"/>
              </a:solidFill>
              <a:effectLst/>
              <a:latin typeface="YAD7UEhpH6I 0"/>
            </a:endParaRPr>
          </a:p>
          <a:p>
            <a:pPr algn="just">
              <a:spcAft>
                <a:spcPts val="600"/>
              </a:spcAft>
            </a:pPr>
            <a:r>
              <a:rPr lang="en-US" sz="1700" b="0" i="0" u="none" strike="noStrike" dirty="0">
                <a:solidFill>
                  <a:srgbClr val="000000"/>
                </a:solidFill>
                <a:effectLst/>
                <a:latin typeface="YAD7UJRv9J4 0"/>
              </a:rPr>
              <a:t>	A screen similar to the one shown in Figure 14B then appears. All games have the same layout, but unlike Imaginary Game, here the avatar is visible. </a:t>
            </a:r>
            <a:r>
              <a:rPr lang="en-US" sz="1700" dirty="0">
                <a:effectLst/>
                <a:latin typeface="Calibri" panose="020F0502020204030204" pitchFamily="34" charset="0"/>
                <a:ea typeface="Calibri" panose="020F0502020204030204" pitchFamily="34" charset="0"/>
                <a:cs typeface="Times New Roman" panose="02020603050405020304" pitchFamily="18" charset="0"/>
              </a:rPr>
              <a:t>After 36 trials, a screen appears displaying the total score achieved in the game</a:t>
            </a:r>
            <a:r>
              <a:rPr lang="en-US" sz="1700" b="1" i="1" dirty="0">
                <a:effectLst/>
                <a:latin typeface="Calibri" panose="020F0502020204030204" pitchFamily="34" charset="0"/>
                <a:ea typeface="Calibri" panose="020F0502020204030204" pitchFamily="34" charset="0"/>
                <a:cs typeface="Times New Roman" panose="02020603050405020304" pitchFamily="18" charset="0"/>
              </a:rPr>
              <a:t> </a:t>
            </a:r>
            <a:r>
              <a:rPr lang="en-US" sz="1700" b="0" i="0" u="none" strike="noStrike" dirty="0">
                <a:solidFill>
                  <a:srgbClr val="000000"/>
                </a:solidFill>
                <a:effectLst/>
                <a:latin typeface="YAD7UJRv9J4 0"/>
              </a:rPr>
              <a:t>(</a:t>
            </a:r>
            <a:r>
              <a:rPr lang="en-US" sz="1700" dirty="0">
                <a:solidFill>
                  <a:srgbClr val="000000"/>
                </a:solidFill>
                <a:latin typeface="YAD7UJRv9J4 0"/>
              </a:rPr>
              <a:t>F</a:t>
            </a:r>
            <a:r>
              <a:rPr lang="en-US" sz="1700" b="0" i="0" u="none" strike="noStrike" dirty="0">
                <a:solidFill>
                  <a:srgbClr val="000000"/>
                </a:solidFill>
                <a:effectLst/>
                <a:latin typeface="YAD7UJRv9J4 0"/>
              </a:rPr>
              <a:t>igure 14C).</a:t>
            </a:r>
            <a:endParaRPr lang="en-US" sz="1700" dirty="0">
              <a:solidFill>
                <a:srgbClr val="000000"/>
              </a:solidFill>
              <a:effectLst/>
              <a:latin typeface="YAD7UJRv9J4 0"/>
            </a:endParaRPr>
          </a:p>
        </p:txBody>
      </p:sp>
      <p:pic>
        <p:nvPicPr>
          <p:cNvPr id="8" name="Imagem 7" descr="Tela de computador com jogo&#10;&#10;Descrição gerada automaticamente">
            <a:extLst>
              <a:ext uri="{FF2B5EF4-FFF2-40B4-BE49-F238E27FC236}">
                <a16:creationId xmlns:a16="http://schemas.microsoft.com/office/drawing/2014/main" id="{85B7223B-59EE-618F-0B4C-072AFDAEA312}"/>
              </a:ext>
            </a:extLst>
          </p:cNvPr>
          <p:cNvPicPr>
            <a:picLocks noChangeAspect="1"/>
          </p:cNvPicPr>
          <p:nvPr/>
        </p:nvPicPr>
        <p:blipFill rotWithShape="1">
          <a:blip r:embed="rId4">
            <a:extLst>
              <a:ext uri="{28A0092B-C50C-407E-A947-70E740481C1C}">
                <a14:useLocalDpi xmlns:a14="http://schemas.microsoft.com/office/drawing/2010/main" val="0"/>
              </a:ext>
            </a:extLst>
          </a:blip>
          <a:srcRect l="3241" t="4688" r="3056" b="5946"/>
          <a:stretch/>
        </p:blipFill>
        <p:spPr>
          <a:xfrm>
            <a:off x="471487" y="7401725"/>
            <a:ext cx="2880000" cy="1544258"/>
          </a:xfrm>
          <a:prstGeom prst="rect">
            <a:avLst/>
          </a:prstGeom>
        </p:spPr>
      </p:pic>
      <p:pic>
        <p:nvPicPr>
          <p:cNvPr id="10" name="Imagem 9" descr="Tela de computador com jogo&#10;&#10;Descrição gerada automaticamente">
            <a:extLst>
              <a:ext uri="{FF2B5EF4-FFF2-40B4-BE49-F238E27FC236}">
                <a16:creationId xmlns:a16="http://schemas.microsoft.com/office/drawing/2014/main" id="{E0173FD8-87C8-8922-FE63-68C6C54FD00F}"/>
              </a:ext>
            </a:extLst>
          </p:cNvPr>
          <p:cNvPicPr>
            <a:picLocks noChangeAspect="1"/>
          </p:cNvPicPr>
          <p:nvPr/>
        </p:nvPicPr>
        <p:blipFill rotWithShape="1">
          <a:blip r:embed="rId5">
            <a:extLst>
              <a:ext uri="{28A0092B-C50C-407E-A947-70E740481C1C}">
                <a14:useLocalDpi xmlns:a14="http://schemas.microsoft.com/office/drawing/2010/main" val="0"/>
              </a:ext>
            </a:extLst>
          </a:blip>
          <a:srcRect l="3222" t="4688" r="3074" b="5353"/>
          <a:stretch/>
        </p:blipFill>
        <p:spPr>
          <a:xfrm>
            <a:off x="471487" y="4520465"/>
            <a:ext cx="2880000" cy="1554503"/>
          </a:xfrm>
          <a:prstGeom prst="rect">
            <a:avLst/>
          </a:prstGeom>
        </p:spPr>
      </p:pic>
      <p:pic>
        <p:nvPicPr>
          <p:cNvPr id="12" name="Imagem 11" descr="Tela de computador com jogo&#10;&#10;Descrição gerada automaticamente">
            <a:extLst>
              <a:ext uri="{FF2B5EF4-FFF2-40B4-BE49-F238E27FC236}">
                <a16:creationId xmlns:a16="http://schemas.microsoft.com/office/drawing/2014/main" id="{10239F5D-65B2-7DFD-C909-1DD2BE1F0DD4}"/>
              </a:ext>
            </a:extLst>
          </p:cNvPr>
          <p:cNvPicPr>
            <a:picLocks noChangeAspect="1"/>
          </p:cNvPicPr>
          <p:nvPr/>
        </p:nvPicPr>
        <p:blipFill rotWithShape="1">
          <a:blip r:embed="rId6">
            <a:extLst>
              <a:ext uri="{28A0092B-C50C-407E-A947-70E740481C1C}">
                <a14:useLocalDpi xmlns:a14="http://schemas.microsoft.com/office/drawing/2010/main" val="0"/>
              </a:ext>
            </a:extLst>
          </a:blip>
          <a:srcRect l="3295" t="5473" r="3000" b="4568"/>
          <a:stretch/>
        </p:blipFill>
        <p:spPr>
          <a:xfrm>
            <a:off x="3506515" y="4526352"/>
            <a:ext cx="2880000" cy="1554503"/>
          </a:xfrm>
          <a:prstGeom prst="rect">
            <a:avLst/>
          </a:prstGeom>
        </p:spPr>
      </p:pic>
      <p:sp>
        <p:nvSpPr>
          <p:cNvPr id="14" name="CaixaDeTexto 13">
            <a:extLst>
              <a:ext uri="{FF2B5EF4-FFF2-40B4-BE49-F238E27FC236}">
                <a16:creationId xmlns:a16="http://schemas.microsoft.com/office/drawing/2014/main" id="{2E57852C-A7C1-7863-D6DF-87655253ED03}"/>
              </a:ext>
            </a:extLst>
          </p:cNvPr>
          <p:cNvSpPr txBox="1"/>
          <p:nvPr/>
        </p:nvSpPr>
        <p:spPr>
          <a:xfrm>
            <a:off x="471487" y="6168373"/>
            <a:ext cx="2880000" cy="1169551"/>
          </a:xfrm>
          <a:prstGeom prst="rect">
            <a:avLst/>
          </a:prstGeom>
          <a:noFill/>
        </p:spPr>
        <p:txBody>
          <a:bodyPr wrap="square">
            <a:spAutoFit/>
          </a:bodyPr>
          <a:lstStyle/>
          <a:p>
            <a:pPr algn="just"/>
            <a:r>
              <a:rPr lang="pt-BR" sz="1400" b="1" dirty="0"/>
              <a:t>Figure 14.</a:t>
            </a:r>
            <a:r>
              <a:rPr lang="en-US" sz="1400" b="0" i="0" u="none" strike="noStrike" dirty="0">
                <a:solidFill>
                  <a:srgbClr val="000000"/>
                </a:solidFill>
                <a:effectLst/>
              </a:rPr>
              <a:t> Real Game test step sequence. (A) Screen that informs that the Real Game will start and that the test-taker will receive a material reward. </a:t>
            </a:r>
            <a:endParaRPr lang="pt-BR" sz="1400" dirty="0"/>
          </a:p>
        </p:txBody>
      </p:sp>
      <p:sp>
        <p:nvSpPr>
          <p:cNvPr id="16" name="CaixaDeTexto 15">
            <a:extLst>
              <a:ext uri="{FF2B5EF4-FFF2-40B4-BE49-F238E27FC236}">
                <a16:creationId xmlns:a16="http://schemas.microsoft.com/office/drawing/2014/main" id="{84C1530E-7689-3EF4-E355-FA72818D5A8A}"/>
              </a:ext>
            </a:extLst>
          </p:cNvPr>
          <p:cNvSpPr txBox="1"/>
          <p:nvPr/>
        </p:nvSpPr>
        <p:spPr>
          <a:xfrm>
            <a:off x="3506516" y="6168373"/>
            <a:ext cx="2879998" cy="1384995"/>
          </a:xfrm>
          <a:prstGeom prst="rect">
            <a:avLst/>
          </a:prstGeom>
          <a:noFill/>
        </p:spPr>
        <p:txBody>
          <a:bodyPr wrap="square">
            <a:spAutoFit/>
          </a:bodyPr>
          <a:lstStyle/>
          <a:p>
            <a:pPr algn="just"/>
            <a:r>
              <a:rPr lang="en-US" sz="1400" b="0" i="0" u="none" strike="noStrike" dirty="0">
                <a:solidFill>
                  <a:srgbClr val="000000"/>
                </a:solidFill>
                <a:effectLst/>
              </a:rPr>
              <a:t>(B) Different from the Imaginary Game, the avatar appears </a:t>
            </a:r>
            <a:r>
              <a:rPr lang="en-US" sz="1400" dirty="0">
                <a:solidFill>
                  <a:srgbClr val="000000"/>
                </a:solidFill>
              </a:rPr>
              <a:t>in this game</a:t>
            </a:r>
            <a:r>
              <a:rPr lang="en-US" sz="1400" b="0" i="0" u="none" strike="noStrike" dirty="0">
                <a:solidFill>
                  <a:srgbClr val="000000"/>
                </a:solidFill>
                <a:effectLst/>
              </a:rPr>
              <a:t>. The option is given between waiting </a:t>
            </a:r>
            <a:r>
              <a:rPr lang="en-US" sz="1400" b="0" i="0" dirty="0">
                <a:effectLst/>
              </a:rPr>
              <a:t>60 seconds to receive the highest score (1000) and receiving 400 points immediately.</a:t>
            </a:r>
            <a:r>
              <a:rPr lang="en-US" sz="1400" b="0" i="0" u="none" strike="noStrike" dirty="0">
                <a:solidFill>
                  <a:srgbClr val="000000"/>
                </a:solidFill>
                <a:effectLst/>
              </a:rPr>
              <a:t> </a:t>
            </a:r>
            <a:endParaRPr lang="pt-BR" sz="1400" dirty="0"/>
          </a:p>
        </p:txBody>
      </p:sp>
      <p:sp>
        <p:nvSpPr>
          <p:cNvPr id="18" name="CaixaDeTexto 17">
            <a:extLst>
              <a:ext uri="{FF2B5EF4-FFF2-40B4-BE49-F238E27FC236}">
                <a16:creationId xmlns:a16="http://schemas.microsoft.com/office/drawing/2014/main" id="{AD269AB3-1F62-EB1C-37B2-7846F7E29263}"/>
              </a:ext>
            </a:extLst>
          </p:cNvPr>
          <p:cNvSpPr txBox="1"/>
          <p:nvPr/>
        </p:nvSpPr>
        <p:spPr>
          <a:xfrm>
            <a:off x="3434716" y="8019413"/>
            <a:ext cx="2880000" cy="954107"/>
          </a:xfrm>
          <a:prstGeom prst="rect">
            <a:avLst/>
          </a:prstGeom>
          <a:noFill/>
        </p:spPr>
        <p:txBody>
          <a:bodyPr wrap="square">
            <a:spAutoFit/>
          </a:bodyPr>
          <a:lstStyle/>
          <a:p>
            <a:pPr algn="just"/>
            <a:r>
              <a:rPr lang="en-US" sz="1400" b="0" i="0" u="none" strike="noStrike" dirty="0">
                <a:solidFill>
                  <a:srgbClr val="000000"/>
                </a:solidFill>
                <a:effectLst/>
              </a:rPr>
              <a:t>(C) Final screen displaying the final score. At the end of all games, the score in this game is converted proportionally into a real prize. </a:t>
            </a:r>
            <a:endParaRPr lang="pt-BR" sz="1400" dirty="0"/>
          </a:p>
        </p:txBody>
      </p:sp>
      <p:sp>
        <p:nvSpPr>
          <p:cNvPr id="20" name="Fluxograma: Conector 19">
            <a:extLst>
              <a:ext uri="{FF2B5EF4-FFF2-40B4-BE49-F238E27FC236}">
                <a16:creationId xmlns:a16="http://schemas.microsoft.com/office/drawing/2014/main" id="{5F25EC0E-CC5D-980E-2E6C-6A6197F73CCE}"/>
              </a:ext>
            </a:extLst>
          </p:cNvPr>
          <p:cNvSpPr/>
          <p:nvPr/>
        </p:nvSpPr>
        <p:spPr>
          <a:xfrm>
            <a:off x="356436" y="4421209"/>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21" name="Fluxograma: Conector 20">
            <a:extLst>
              <a:ext uri="{FF2B5EF4-FFF2-40B4-BE49-F238E27FC236}">
                <a16:creationId xmlns:a16="http://schemas.microsoft.com/office/drawing/2014/main" id="{77D37A54-B3ED-83AE-455E-B82F7442B8F9}"/>
              </a:ext>
            </a:extLst>
          </p:cNvPr>
          <p:cNvSpPr/>
          <p:nvPr/>
        </p:nvSpPr>
        <p:spPr>
          <a:xfrm>
            <a:off x="3421537" y="4408157"/>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22" name="Fluxograma: Conector 21">
            <a:extLst>
              <a:ext uri="{FF2B5EF4-FFF2-40B4-BE49-F238E27FC236}">
                <a16:creationId xmlns:a16="http://schemas.microsoft.com/office/drawing/2014/main" id="{4A479980-FA3E-3EBA-C45C-571EC6C67795}"/>
              </a:ext>
            </a:extLst>
          </p:cNvPr>
          <p:cNvSpPr/>
          <p:nvPr/>
        </p:nvSpPr>
        <p:spPr>
          <a:xfrm>
            <a:off x="364444" y="7321196"/>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a:t>
            </a:r>
            <a:endParaRPr lang="pt-BR" dirty="0">
              <a:solidFill>
                <a:schemeClr val="bg1"/>
              </a:solidFill>
              <a:latin typeface="Aharoni" panose="02010803020104030203" pitchFamily="2" charset="-79"/>
              <a:cs typeface="Aharoni" panose="02010803020104030203" pitchFamily="2" charset="-79"/>
            </a:endParaRPr>
          </a:p>
        </p:txBody>
      </p:sp>
      <p:sp>
        <p:nvSpPr>
          <p:cNvPr id="3" name="CaixaDeTexto 2">
            <a:extLst>
              <a:ext uri="{FF2B5EF4-FFF2-40B4-BE49-F238E27FC236}">
                <a16:creationId xmlns:a16="http://schemas.microsoft.com/office/drawing/2014/main" id="{D6CBE551-9CA1-4E75-E8CB-B438C292618D}"/>
              </a:ext>
            </a:extLst>
          </p:cNvPr>
          <p:cNvSpPr txBox="1"/>
          <p:nvPr/>
        </p:nvSpPr>
        <p:spPr>
          <a:xfrm>
            <a:off x="6318584" y="147592"/>
            <a:ext cx="418704" cy="369332"/>
          </a:xfrm>
          <a:prstGeom prst="rect">
            <a:avLst/>
          </a:prstGeom>
          <a:noFill/>
        </p:spPr>
        <p:txBody>
          <a:bodyPr wrap="none" rtlCol="0">
            <a:spAutoFit/>
          </a:bodyPr>
          <a:lstStyle/>
          <a:p>
            <a:r>
              <a:rPr lang="pt-BR" dirty="0"/>
              <a:t>34</a:t>
            </a:r>
          </a:p>
        </p:txBody>
      </p:sp>
    </p:spTree>
    <p:extLst>
      <p:ext uri="{BB962C8B-B14F-4D97-AF65-F5344CB8AC3E}">
        <p14:creationId xmlns:p14="http://schemas.microsoft.com/office/powerpoint/2010/main" val="776805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9" name="CaixaDeTexto 8">
            <a:extLst>
              <a:ext uri="{FF2B5EF4-FFF2-40B4-BE49-F238E27FC236}">
                <a16:creationId xmlns:a16="http://schemas.microsoft.com/office/drawing/2014/main" id="{675B4599-9858-F2CD-7ADD-F5EC23D55C1A}"/>
              </a:ext>
            </a:extLst>
          </p:cNvPr>
          <p:cNvSpPr txBox="1"/>
          <p:nvPr/>
        </p:nvSpPr>
        <p:spPr>
          <a:xfrm>
            <a:off x="471488" y="7211283"/>
            <a:ext cx="5915024" cy="1477328"/>
          </a:xfrm>
          <a:prstGeom prst="rect">
            <a:avLst/>
          </a:prstGeom>
          <a:noFill/>
        </p:spPr>
        <p:txBody>
          <a:bodyPr wrap="square">
            <a:spAutoFit/>
          </a:bodyPr>
          <a:lstStyle/>
          <a:p>
            <a:pPr algn="just">
              <a:spcAft>
                <a:spcPts val="600"/>
              </a:spcAft>
            </a:pPr>
            <a:r>
              <a:rPr lang="en-US" sz="1700" b="1" i="0" u="none" strike="noStrike" dirty="0">
                <a:solidFill>
                  <a:srgbClr val="000000"/>
                </a:solidFill>
                <a:effectLst/>
                <a:latin typeface="Berlin Sans FB Demi" panose="020E0802020502020306" pitchFamily="34" charset="0"/>
              </a:rPr>
              <a:t>Why include this game?</a:t>
            </a:r>
            <a:endParaRPr lang="pt-BR" sz="1700" b="0" i="0" u="none" strike="noStrike" baseline="0" dirty="0">
              <a:solidFill>
                <a:srgbClr val="000000"/>
              </a:solidFill>
              <a:latin typeface="Calibri" panose="020F0502020204030204" pitchFamily="34" charset="0"/>
            </a:endParaRPr>
          </a:p>
          <a:p>
            <a:pPr algn="just">
              <a:spcAft>
                <a:spcPts val="600"/>
              </a:spcAft>
            </a:pPr>
            <a:r>
              <a:rPr lang="en-US" sz="1700" b="0" i="0" u="none" strike="noStrike" baseline="0" dirty="0">
                <a:solidFill>
                  <a:srgbClr val="000000"/>
                </a:solidFill>
                <a:latin typeface="Calibri" panose="020F0502020204030204" pitchFamily="34" charset="0"/>
              </a:rPr>
              <a:t> 	The Patience Game is another type of DD task in which delays can be experienced, but no material reward is delivered. It was developed based on a previous study to assess aversion to waiting (Utsumi et al., 2016). </a:t>
            </a:r>
            <a:endParaRPr lang="en-US" sz="1700" dirty="0">
              <a:solidFill>
                <a:srgbClr val="000000"/>
              </a:solidFill>
              <a:effectLst/>
              <a:latin typeface="YAD7UEhpH6I 0"/>
            </a:endParaRPr>
          </a:p>
        </p:txBody>
      </p:sp>
      <p:sp>
        <p:nvSpPr>
          <p:cNvPr id="3" name="CaixaDeTexto 2">
            <a:extLst>
              <a:ext uri="{FF2B5EF4-FFF2-40B4-BE49-F238E27FC236}">
                <a16:creationId xmlns:a16="http://schemas.microsoft.com/office/drawing/2014/main" id="{DB111804-3E62-7BFE-EC91-57F9C097B8EF}"/>
              </a:ext>
            </a:extLst>
          </p:cNvPr>
          <p:cNvSpPr txBox="1"/>
          <p:nvPr/>
        </p:nvSpPr>
        <p:spPr>
          <a:xfrm>
            <a:off x="498731" y="565856"/>
            <a:ext cx="5988565" cy="369332"/>
          </a:xfrm>
          <a:prstGeom prst="rect">
            <a:avLst/>
          </a:prstGeom>
          <a:noFill/>
        </p:spPr>
        <p:txBody>
          <a:bodyPr wrap="square" rtlCol="0">
            <a:spAutoFit/>
          </a:bodyPr>
          <a:lstStyle/>
          <a:p>
            <a:r>
              <a:rPr lang="pt-BR" b="1" dirty="0"/>
              <a:t>4.3. Patience Game (real delays, hypothetical rewards)</a:t>
            </a:r>
          </a:p>
        </p:txBody>
      </p:sp>
      <p:sp>
        <p:nvSpPr>
          <p:cNvPr id="8" name="CaixaDeTexto 7">
            <a:extLst>
              <a:ext uri="{FF2B5EF4-FFF2-40B4-BE49-F238E27FC236}">
                <a16:creationId xmlns:a16="http://schemas.microsoft.com/office/drawing/2014/main" id="{3FE9EBA5-7B7E-AA57-6B56-4718E56F90F2}"/>
              </a:ext>
            </a:extLst>
          </p:cNvPr>
          <p:cNvSpPr txBox="1"/>
          <p:nvPr/>
        </p:nvSpPr>
        <p:spPr>
          <a:xfrm>
            <a:off x="6318584" y="147592"/>
            <a:ext cx="418704" cy="369332"/>
          </a:xfrm>
          <a:prstGeom prst="rect">
            <a:avLst/>
          </a:prstGeom>
          <a:noFill/>
        </p:spPr>
        <p:txBody>
          <a:bodyPr wrap="none" rtlCol="0">
            <a:spAutoFit/>
          </a:bodyPr>
          <a:lstStyle/>
          <a:p>
            <a:r>
              <a:rPr lang="pt-BR" dirty="0"/>
              <a:t>35</a:t>
            </a:r>
          </a:p>
        </p:txBody>
      </p:sp>
      <p:pic>
        <p:nvPicPr>
          <p:cNvPr id="11" name="Imagem 10" descr="Texto&#10;&#10;Descrição gerada automaticamente">
            <a:extLst>
              <a:ext uri="{FF2B5EF4-FFF2-40B4-BE49-F238E27FC236}">
                <a16:creationId xmlns:a16="http://schemas.microsoft.com/office/drawing/2014/main" id="{E40352AC-380F-937A-754A-51EDE48D824B}"/>
              </a:ext>
            </a:extLst>
          </p:cNvPr>
          <p:cNvPicPr>
            <a:picLocks noChangeAspect="1"/>
          </p:cNvPicPr>
          <p:nvPr/>
        </p:nvPicPr>
        <p:blipFill rotWithShape="1">
          <a:blip r:embed="rId4">
            <a:extLst>
              <a:ext uri="{28A0092B-C50C-407E-A947-70E740481C1C}">
                <a14:useLocalDpi xmlns:a14="http://schemas.microsoft.com/office/drawing/2010/main" val="0"/>
              </a:ext>
            </a:extLst>
          </a:blip>
          <a:srcRect l="16586" t="9595" r="23252" b="37202"/>
          <a:stretch/>
        </p:blipFill>
        <p:spPr>
          <a:xfrm>
            <a:off x="1137424" y="935188"/>
            <a:ext cx="4125952" cy="5160812"/>
          </a:xfrm>
          <a:prstGeom prst="rect">
            <a:avLst/>
          </a:prstGeom>
        </p:spPr>
      </p:pic>
      <p:pic>
        <p:nvPicPr>
          <p:cNvPr id="15" name="Imagem 14" descr="Texto&#10;&#10;Descrição gerada automaticamente">
            <a:extLst>
              <a:ext uri="{FF2B5EF4-FFF2-40B4-BE49-F238E27FC236}">
                <a16:creationId xmlns:a16="http://schemas.microsoft.com/office/drawing/2014/main" id="{28E09C6F-0C90-C91B-3B4B-2EFC88396C62}"/>
              </a:ext>
            </a:extLst>
          </p:cNvPr>
          <p:cNvPicPr>
            <a:picLocks noChangeAspect="1"/>
          </p:cNvPicPr>
          <p:nvPr/>
        </p:nvPicPr>
        <p:blipFill rotWithShape="1">
          <a:blip r:embed="rId4">
            <a:extLst>
              <a:ext uri="{28A0092B-C50C-407E-A947-70E740481C1C}">
                <a14:useLocalDpi xmlns:a14="http://schemas.microsoft.com/office/drawing/2010/main" val="0"/>
              </a:ext>
            </a:extLst>
          </a:blip>
          <a:srcRect l="4431" t="62798" r="4389" b="30611"/>
          <a:stretch/>
        </p:blipFill>
        <p:spPr>
          <a:xfrm>
            <a:off x="280988" y="6096000"/>
            <a:ext cx="6253162" cy="639337"/>
          </a:xfrm>
          <a:prstGeom prst="rect">
            <a:avLst/>
          </a:prstGeom>
        </p:spPr>
      </p:pic>
    </p:spTree>
    <p:extLst>
      <p:ext uri="{BB962C8B-B14F-4D97-AF65-F5344CB8AC3E}">
        <p14:creationId xmlns:p14="http://schemas.microsoft.com/office/powerpoint/2010/main" val="720326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E2BE0695-13DC-AE01-7975-567EADD7AA7B}"/>
              </a:ext>
            </a:extLst>
          </p:cNvPr>
          <p:cNvSpPr txBox="1"/>
          <p:nvPr/>
        </p:nvSpPr>
        <p:spPr>
          <a:xfrm>
            <a:off x="471487" y="709255"/>
            <a:ext cx="5915025" cy="8448467"/>
          </a:xfrm>
          <a:prstGeom prst="rect">
            <a:avLst/>
          </a:prstGeom>
          <a:noFill/>
        </p:spPr>
        <p:txBody>
          <a:bodyPr wrap="square">
            <a:spAutoFit/>
          </a:bodyPr>
          <a:lstStyle/>
          <a:p>
            <a:pPr algn="just">
              <a:spcBef>
                <a:spcPts val="600"/>
              </a:spcBef>
              <a:spcAft>
                <a:spcPts val="600"/>
              </a:spcAft>
            </a:pPr>
            <a:r>
              <a:rPr lang="en-US" sz="1700" b="0" i="0" u="none" strike="noStrike" dirty="0">
                <a:solidFill>
                  <a:srgbClr val="000000"/>
                </a:solidFill>
                <a:effectLst/>
                <a:latin typeface="YAD7UEhpH6I 0"/>
              </a:rPr>
              <a:t>	</a:t>
            </a:r>
            <a:r>
              <a:rPr lang="en-US" sz="1700" b="0" i="0" u="none" strike="noStrike" baseline="0" dirty="0">
                <a:solidFill>
                  <a:srgbClr val="000000"/>
                </a:solidFill>
                <a:latin typeface="Calibri" panose="020F0502020204030204" pitchFamily="34" charset="0"/>
              </a:rPr>
              <a:t>In Utsumi et al. (2016), typically developing children demonstrated superior performance compared to children with attention-deficit/hyperactivity disorder (ADHD) specifically in a game resembling the Patience Game. Nevertheless, no significant distinctions were observed in the other tasks akin to the Imaginary and Real games detailed earlier, despite all games featuring identical delay durations and reward magnitudes. Furthermore, the Patience task exhibited the sole correlation with the Behavior Rating Inventory of Executive Function (BRIEF): improved performance (or reduced discounting) in this task was linked to lower levels of impulsive traits.</a:t>
            </a:r>
          </a:p>
          <a:p>
            <a:pPr algn="just">
              <a:spcBef>
                <a:spcPts val="600"/>
              </a:spcBef>
              <a:spcAft>
                <a:spcPts val="600"/>
              </a:spcAft>
            </a:pPr>
            <a:endParaRPr lang="en-US" sz="1700" dirty="0">
              <a:solidFill>
                <a:srgbClr val="000000"/>
              </a:solidFill>
              <a:effectLst/>
              <a:latin typeface="Calibri" panose="020F0502020204030204" pitchFamily="34" charset="0"/>
            </a:endParaRPr>
          </a:p>
          <a:p>
            <a:pPr algn="just">
              <a:spcBef>
                <a:spcPts val="600"/>
              </a:spcBef>
              <a:spcAft>
                <a:spcPts val="600"/>
              </a:spcAft>
            </a:pPr>
            <a:r>
              <a:rPr lang="en-US" sz="1700" b="0" i="0" u="none" strike="noStrike" dirty="0">
                <a:solidFill>
                  <a:srgbClr val="000000"/>
                </a:solidFill>
                <a:effectLst/>
                <a:latin typeface="YAD7UJRv9J4 0"/>
              </a:rPr>
              <a:t>	</a:t>
            </a:r>
            <a:r>
              <a:rPr lang="en-US" sz="1700" b="0" i="0" dirty="0">
                <a:solidFill>
                  <a:srgbClr val="000000"/>
                </a:solidFill>
                <a:effectLst/>
              </a:rPr>
              <a:t>If this game is the first to be presented, you can consider this as supplementary information to complement the instructions:</a:t>
            </a:r>
          </a:p>
          <a:p>
            <a:pPr algn="just">
              <a:spcBef>
                <a:spcPts val="600"/>
              </a:spcBef>
              <a:spcAft>
                <a:spcPts val="600"/>
              </a:spcAft>
            </a:pPr>
            <a:r>
              <a:rPr lang="en-US" sz="1700" b="1" i="1" u="none" strike="noStrike" dirty="0">
                <a:solidFill>
                  <a:srgbClr val="000000"/>
                </a:solidFill>
                <a:effectLst/>
                <a:latin typeface="YAD7UEhpH6I 0"/>
              </a:rPr>
              <a:t>“</a:t>
            </a:r>
            <a:r>
              <a:rPr lang="en-US" sz="1700" b="1" i="1" dirty="0">
                <a:solidFill>
                  <a:srgbClr val="000000"/>
                </a:solidFill>
                <a:latin typeface="YAD7UEhpH6I 0"/>
              </a:rPr>
              <a:t>In this game,</a:t>
            </a:r>
            <a:r>
              <a:rPr lang="en-US" sz="1700" b="1" i="1" u="none" strike="noStrike" dirty="0">
                <a:solidFill>
                  <a:srgbClr val="000000"/>
                </a:solidFill>
                <a:effectLst/>
                <a:latin typeface="YAD7UEhpH6I 0"/>
              </a:rPr>
              <a:t> you can choose to wait for different time intervals to accumulate more points, knowing that you won’t receive a material prize at the end of the game. To get </a:t>
            </a:r>
            <a:r>
              <a:rPr lang="en-US" sz="1700" b="1" i="1" dirty="0">
                <a:solidFill>
                  <a:srgbClr val="000000"/>
                </a:solidFill>
                <a:latin typeface="YAD7UEhpH6I 0"/>
              </a:rPr>
              <a:t>more points,</a:t>
            </a:r>
            <a:r>
              <a:rPr lang="en-US" sz="1700" b="1" i="1" u="none" strike="noStrike" dirty="0">
                <a:solidFill>
                  <a:srgbClr val="000000"/>
                </a:solidFill>
                <a:effectLst/>
                <a:latin typeface="YAD7UEhpH6I 0"/>
              </a:rPr>
              <a:t> you’ll need to wait for some durations, but please remember that there won’t be any material prize. </a:t>
            </a:r>
            <a:r>
              <a:rPr lang="en-US" sz="1700" b="1" i="1" u="none" strike="noStrike" dirty="0">
                <a:solidFill>
                  <a:srgbClr val="000000"/>
                </a:solidFill>
                <a:effectLst/>
              </a:rPr>
              <a:t>Before the game begins, you will have the opportunity to practice and understand how it works.”</a:t>
            </a:r>
            <a:r>
              <a:rPr lang="en-US" sz="1700" b="0" i="0" u="none" strike="noStrike" dirty="0">
                <a:solidFill>
                  <a:srgbClr val="000000"/>
                </a:solidFill>
                <a:effectLst/>
              </a:rPr>
              <a:t> </a:t>
            </a:r>
            <a:r>
              <a:rPr lang="en-US" sz="1700" u="none" strike="noStrike" dirty="0">
                <a:solidFill>
                  <a:srgbClr val="000000"/>
                </a:solidFill>
                <a:effectLst/>
                <a:latin typeface="YAD7UEhpH6I 0"/>
              </a:rPr>
              <a:t>(Figure 15A).</a:t>
            </a:r>
          </a:p>
          <a:p>
            <a:pPr algn="just">
              <a:spcBef>
                <a:spcPts val="600"/>
              </a:spcBef>
              <a:spcAft>
                <a:spcPts val="600"/>
              </a:spcAft>
            </a:pPr>
            <a:r>
              <a:rPr lang="en-US" sz="1700" b="0" i="0" u="none" strike="noStrike" dirty="0">
                <a:solidFill>
                  <a:srgbClr val="000000"/>
                </a:solidFill>
                <a:effectLst/>
                <a:latin typeface="YAD7UJRv9J4 0"/>
              </a:rPr>
              <a:t>	If this game is the second or third to be presented, the examiner can say:</a:t>
            </a:r>
            <a:endParaRPr lang="en-US" sz="1700" dirty="0">
              <a:solidFill>
                <a:srgbClr val="000000"/>
              </a:solidFill>
              <a:effectLst/>
              <a:latin typeface="YAD7UJRv9J4 0"/>
            </a:endParaRPr>
          </a:p>
          <a:p>
            <a:pPr algn="just">
              <a:spcBef>
                <a:spcPts val="600"/>
              </a:spcBef>
              <a:spcAft>
                <a:spcPts val="600"/>
              </a:spcAft>
            </a:pPr>
            <a:r>
              <a:rPr lang="en-US" sz="1700" b="1" i="1" u="none" strike="noStrike" dirty="0">
                <a:solidFill>
                  <a:srgbClr val="000000"/>
                </a:solidFill>
                <a:effectLst/>
                <a:latin typeface="YAD7UEhpH6I 0"/>
              </a:rPr>
              <a:t>"In this game, unlike the last one (or the others), evaluate your willingness to wait for some time intervals to accumulate more points. Here you will NOT receive a real prize, but make the choices as if you were going to receive one. Let’s practice!" </a:t>
            </a:r>
            <a:r>
              <a:rPr lang="en-US" sz="1700" b="0" i="0" u="none" strike="noStrike" dirty="0">
                <a:solidFill>
                  <a:srgbClr val="000000"/>
                </a:solidFill>
                <a:effectLst/>
                <a:latin typeface="YAD7UEhpH6I 0"/>
              </a:rPr>
              <a:t>(Figure 15A).</a:t>
            </a:r>
            <a:endParaRPr lang="en-US" sz="1700" dirty="0">
              <a:solidFill>
                <a:srgbClr val="000000"/>
              </a:solidFill>
              <a:effectLst/>
              <a:latin typeface="YAD7UEhpH6I 0"/>
            </a:endParaRPr>
          </a:p>
        </p:txBody>
      </p:sp>
      <p:sp>
        <p:nvSpPr>
          <p:cNvPr id="3" name="CaixaDeTexto 2">
            <a:extLst>
              <a:ext uri="{FF2B5EF4-FFF2-40B4-BE49-F238E27FC236}">
                <a16:creationId xmlns:a16="http://schemas.microsoft.com/office/drawing/2014/main" id="{B4AD286D-FF9D-B642-C6B1-0D80985A98EB}"/>
              </a:ext>
            </a:extLst>
          </p:cNvPr>
          <p:cNvSpPr txBox="1"/>
          <p:nvPr/>
        </p:nvSpPr>
        <p:spPr>
          <a:xfrm>
            <a:off x="6318584" y="147592"/>
            <a:ext cx="418704" cy="369332"/>
          </a:xfrm>
          <a:prstGeom prst="rect">
            <a:avLst/>
          </a:prstGeom>
          <a:noFill/>
        </p:spPr>
        <p:txBody>
          <a:bodyPr wrap="none" rtlCol="0">
            <a:spAutoFit/>
          </a:bodyPr>
          <a:lstStyle/>
          <a:p>
            <a:r>
              <a:rPr lang="pt-BR" dirty="0"/>
              <a:t>36</a:t>
            </a:r>
          </a:p>
        </p:txBody>
      </p:sp>
    </p:spTree>
    <p:extLst>
      <p:ext uri="{BB962C8B-B14F-4D97-AF65-F5344CB8AC3E}">
        <p14:creationId xmlns:p14="http://schemas.microsoft.com/office/powerpoint/2010/main" val="938722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08F0D16-3731-FBE1-B4E6-BDD8FECBD2BC}"/>
              </a:ext>
            </a:extLst>
          </p:cNvPr>
          <p:cNvSpPr txBox="1"/>
          <p:nvPr/>
        </p:nvSpPr>
        <p:spPr>
          <a:xfrm>
            <a:off x="444223" y="583322"/>
            <a:ext cx="5915025" cy="5786199"/>
          </a:xfrm>
          <a:prstGeom prst="rect">
            <a:avLst/>
          </a:prstGeom>
          <a:noFill/>
        </p:spPr>
        <p:txBody>
          <a:bodyPr wrap="square">
            <a:spAutoFit/>
          </a:bodyPr>
          <a:lstStyle/>
          <a:p>
            <a:pPr algn="just">
              <a:spcBef>
                <a:spcPts val="600"/>
              </a:spcBef>
              <a:spcAft>
                <a:spcPts val="600"/>
              </a:spcAft>
            </a:pPr>
            <a:r>
              <a:rPr lang="en-US" sz="1650" b="0" i="0" u="none" strike="noStrike" dirty="0">
                <a:solidFill>
                  <a:srgbClr val="000000"/>
                </a:solidFill>
                <a:effectLst/>
                <a:latin typeface="YAD7UJRv9J4 0"/>
              </a:rPr>
              <a:t>	Figure 15B shows one of the practice screens. As a way to complement the instructions, the following can be said: </a:t>
            </a:r>
            <a:endParaRPr lang="en-US" sz="1650" dirty="0">
              <a:solidFill>
                <a:srgbClr val="000000"/>
              </a:solidFill>
              <a:effectLst/>
              <a:latin typeface="YAD7UJRv9J4 0"/>
            </a:endParaRPr>
          </a:p>
          <a:p>
            <a:pPr algn="just">
              <a:spcBef>
                <a:spcPts val="600"/>
              </a:spcBef>
              <a:spcAft>
                <a:spcPts val="600"/>
              </a:spcAft>
            </a:pPr>
            <a:r>
              <a:rPr lang="en-US" sz="1650" b="1" i="1" u="none" strike="noStrike" dirty="0">
                <a:solidFill>
                  <a:srgbClr val="000000"/>
                </a:solidFill>
                <a:effectLst/>
                <a:latin typeface="YAD7UEhpH6I 0"/>
              </a:rPr>
              <a:t>“Now, you are going to practice. You will see screens like this one, where you need to choose if you prefer to wait some time to accumulate </a:t>
            </a:r>
            <a:r>
              <a:rPr lang="en-US" sz="1650" b="1" i="1" dirty="0">
                <a:solidFill>
                  <a:srgbClr val="000000"/>
                </a:solidFill>
                <a:latin typeface="YAD7UEhpH6I 0"/>
              </a:rPr>
              <a:t>a</a:t>
            </a:r>
            <a:r>
              <a:rPr lang="en-US" sz="1650" b="1" i="1" u="none" strike="noStrike" dirty="0">
                <a:solidFill>
                  <a:srgbClr val="000000"/>
                </a:solidFill>
                <a:effectLst/>
                <a:latin typeface="YAD7UEhpH6I 0"/>
              </a:rPr>
              <a:t> higher score or if you prefer to accumulate a lower score immediately. To make your choice, simply click on the points you want, and they will appear on the scoreboard [point to the scoreboard]. Each time you make a choice, the points will be added to the previous ones and will show up here [on the scoreboard]. See how it works.” </a:t>
            </a:r>
            <a:endParaRPr lang="en-US" sz="1650" b="1" i="1" dirty="0">
              <a:solidFill>
                <a:srgbClr val="000000"/>
              </a:solidFill>
              <a:effectLst/>
              <a:latin typeface="YAD7UEhpH6I 0"/>
            </a:endParaRPr>
          </a:p>
          <a:p>
            <a:pPr algn="just">
              <a:spcBef>
                <a:spcPts val="600"/>
              </a:spcBef>
              <a:spcAft>
                <a:spcPts val="600"/>
              </a:spcAft>
            </a:pPr>
            <a:r>
              <a:rPr lang="en-US" sz="1650" b="0" i="0" u="none" strike="noStrike" dirty="0">
                <a:solidFill>
                  <a:srgbClr val="000000"/>
                </a:solidFill>
                <a:effectLst/>
                <a:latin typeface="YAD7UJRv9J4 0"/>
              </a:rPr>
              <a:t>	Adopting Figure 15B as an example, you can say: </a:t>
            </a:r>
            <a:endParaRPr lang="en-US" sz="1650" dirty="0">
              <a:solidFill>
                <a:srgbClr val="000000"/>
              </a:solidFill>
              <a:effectLst/>
              <a:latin typeface="YAD7UJRv9J4 0"/>
            </a:endParaRPr>
          </a:p>
          <a:p>
            <a:pPr algn="just">
              <a:spcBef>
                <a:spcPts val="600"/>
              </a:spcBef>
              <a:spcAft>
                <a:spcPts val="600"/>
              </a:spcAft>
            </a:pPr>
            <a:r>
              <a:rPr lang="en-US" sz="1650" b="1" i="1" u="none" strike="noStrike" dirty="0">
                <a:solidFill>
                  <a:srgbClr val="000000"/>
                </a:solidFill>
                <a:effectLst/>
                <a:latin typeface="YAD7UEhpH6I 0"/>
              </a:rPr>
              <a:t>"Take a look at this screen: we have 700 points here [after choosing, the points are shaded], which you can accumulate now, and 1000 points in this other lane, which you will accumulate after waiting 15 seconds [point to the corresponding lanes]. In this game, if you press that button [corresponding to the larger reward], you will need to really wait for 15 seconds. Remember, in this game you’ll not receive a real prize at the end.”</a:t>
            </a:r>
          </a:p>
          <a:p>
            <a:pPr algn="just">
              <a:spcBef>
                <a:spcPts val="600"/>
              </a:spcBef>
              <a:spcAft>
                <a:spcPts val="600"/>
              </a:spcAft>
            </a:pPr>
            <a:r>
              <a:rPr lang="en-US" sz="1650" b="0" i="0" u="none" strike="noStrike" dirty="0">
                <a:solidFill>
                  <a:srgbClr val="000000"/>
                </a:solidFill>
                <a:effectLst/>
              </a:rPr>
              <a:t>	</a:t>
            </a:r>
            <a:r>
              <a:rPr lang="en-US" sz="1650" b="0" i="0" u="none" strike="noStrike" dirty="0">
                <a:solidFill>
                  <a:srgbClr val="000000"/>
                </a:solidFill>
                <a:effectLst/>
                <a:latin typeface="YAD7UJRv9J4 0"/>
              </a:rPr>
              <a:t> Even if the test-taker understands the instruction, </a:t>
            </a:r>
            <a:r>
              <a:rPr lang="en-US" sz="1650" dirty="0">
                <a:effectLst/>
                <a:latin typeface="Calibri" panose="020F0502020204030204" pitchFamily="34" charset="0"/>
                <a:ea typeface="Calibri" panose="020F0502020204030204" pitchFamily="34" charset="0"/>
                <a:cs typeface="Times New Roman" panose="02020603050405020304" pitchFamily="18" charset="0"/>
              </a:rPr>
              <a:t>they may still need encouragement to proceed with the practice trials.</a:t>
            </a:r>
            <a:endParaRPr lang="en-US" sz="1650" b="1" i="1" dirty="0">
              <a:solidFill>
                <a:srgbClr val="000000"/>
              </a:solidFill>
              <a:effectLst/>
              <a:latin typeface="YAD7UEhpH6I 0"/>
            </a:endParaRPr>
          </a:p>
        </p:txBody>
      </p:sp>
      <p:pic>
        <p:nvPicPr>
          <p:cNvPr id="8" name="Imagem 7" descr="Tela de computador com jogo&#10;&#10;Descrição gerada automaticamente">
            <a:extLst>
              <a:ext uri="{FF2B5EF4-FFF2-40B4-BE49-F238E27FC236}">
                <a16:creationId xmlns:a16="http://schemas.microsoft.com/office/drawing/2014/main" id="{F68F1F9D-B696-1E85-6581-BC93B6E91E7D}"/>
              </a:ext>
            </a:extLst>
          </p:cNvPr>
          <p:cNvPicPr>
            <a:picLocks noChangeAspect="1"/>
          </p:cNvPicPr>
          <p:nvPr/>
        </p:nvPicPr>
        <p:blipFill rotWithShape="1">
          <a:blip r:embed="rId4">
            <a:extLst>
              <a:ext uri="{28A0092B-C50C-407E-A947-70E740481C1C}">
                <a14:useLocalDpi xmlns:a14="http://schemas.microsoft.com/office/drawing/2010/main" val="0"/>
              </a:ext>
            </a:extLst>
          </a:blip>
          <a:srcRect l="3174" t="5320" r="3075" b="6020"/>
          <a:stretch/>
        </p:blipFill>
        <p:spPr>
          <a:xfrm>
            <a:off x="3533776" y="6652978"/>
            <a:ext cx="2880000" cy="1531308"/>
          </a:xfrm>
          <a:prstGeom prst="rect">
            <a:avLst/>
          </a:prstGeom>
        </p:spPr>
      </p:pic>
      <p:pic>
        <p:nvPicPr>
          <p:cNvPr id="10" name="Imagem 9" descr="Tela de computador com letras brancas&#10;&#10;Descrição gerada automaticamente">
            <a:extLst>
              <a:ext uri="{FF2B5EF4-FFF2-40B4-BE49-F238E27FC236}">
                <a16:creationId xmlns:a16="http://schemas.microsoft.com/office/drawing/2014/main" id="{53F48752-93BE-EBD3-4651-E9540D458B30}"/>
              </a:ext>
            </a:extLst>
          </p:cNvPr>
          <p:cNvPicPr>
            <a:picLocks noChangeAspect="1"/>
          </p:cNvPicPr>
          <p:nvPr/>
        </p:nvPicPr>
        <p:blipFill rotWithShape="1">
          <a:blip r:embed="rId5">
            <a:extLst>
              <a:ext uri="{28A0092B-C50C-407E-A947-70E740481C1C}">
                <a14:useLocalDpi xmlns:a14="http://schemas.microsoft.com/office/drawing/2010/main" val="0"/>
              </a:ext>
            </a:extLst>
          </a:blip>
          <a:srcRect l="3195" t="3887" r="3056" b="5482"/>
          <a:stretch/>
        </p:blipFill>
        <p:spPr>
          <a:xfrm>
            <a:off x="471488" y="6625755"/>
            <a:ext cx="2880000" cy="1565330"/>
          </a:xfrm>
          <a:prstGeom prst="rect">
            <a:avLst/>
          </a:prstGeom>
        </p:spPr>
      </p:pic>
      <p:sp>
        <p:nvSpPr>
          <p:cNvPr id="13" name="Fluxograma: Conector 12">
            <a:extLst>
              <a:ext uri="{FF2B5EF4-FFF2-40B4-BE49-F238E27FC236}">
                <a16:creationId xmlns:a16="http://schemas.microsoft.com/office/drawing/2014/main" id="{54D4809E-A436-29D0-A8ED-525E1BD617BA}"/>
              </a:ext>
            </a:extLst>
          </p:cNvPr>
          <p:cNvSpPr/>
          <p:nvPr/>
        </p:nvSpPr>
        <p:spPr>
          <a:xfrm>
            <a:off x="356437" y="6540075"/>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14" name="Fluxograma: Conector 13">
            <a:extLst>
              <a:ext uri="{FF2B5EF4-FFF2-40B4-BE49-F238E27FC236}">
                <a16:creationId xmlns:a16="http://schemas.microsoft.com/office/drawing/2014/main" id="{C3458314-76B8-C2EB-0097-C667449B737F}"/>
              </a:ext>
            </a:extLst>
          </p:cNvPr>
          <p:cNvSpPr/>
          <p:nvPr/>
        </p:nvSpPr>
        <p:spPr>
          <a:xfrm>
            <a:off x="3429000" y="6532548"/>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16" name="CaixaDeTexto 15">
            <a:extLst>
              <a:ext uri="{FF2B5EF4-FFF2-40B4-BE49-F238E27FC236}">
                <a16:creationId xmlns:a16="http://schemas.microsoft.com/office/drawing/2014/main" id="{8B0EE5A9-79A0-9960-453D-6208130345BD}"/>
              </a:ext>
            </a:extLst>
          </p:cNvPr>
          <p:cNvSpPr txBox="1"/>
          <p:nvPr/>
        </p:nvSpPr>
        <p:spPr>
          <a:xfrm>
            <a:off x="356437" y="8205471"/>
            <a:ext cx="6057339" cy="954107"/>
          </a:xfrm>
          <a:prstGeom prst="rect">
            <a:avLst/>
          </a:prstGeom>
          <a:noFill/>
        </p:spPr>
        <p:txBody>
          <a:bodyPr wrap="square">
            <a:spAutoFit/>
          </a:bodyPr>
          <a:lstStyle/>
          <a:p>
            <a:pPr algn="just"/>
            <a:r>
              <a:rPr lang="en-US" sz="1400" b="1" i="0" u="none" strike="noStrike" dirty="0">
                <a:solidFill>
                  <a:srgbClr val="000000"/>
                </a:solidFill>
                <a:effectLst/>
              </a:rPr>
              <a:t>Figure 15. </a:t>
            </a:r>
            <a:r>
              <a:rPr lang="en-US" sz="1400" b="0" i="0" u="none" strike="noStrike" dirty="0">
                <a:solidFill>
                  <a:srgbClr val="000000"/>
                </a:solidFill>
                <a:effectLst/>
              </a:rPr>
              <a:t>(A) Fundamental instructions for participating in the Patience Game. (B) Practice screen in which the test-taker is prompted to decide between an immediate lower score (700) or waiting for 15 seconds to receive the highest score, with the awareness that no material reward will be given.</a:t>
            </a:r>
            <a:endParaRPr lang="pt-BR" sz="1400" dirty="0"/>
          </a:p>
        </p:txBody>
      </p:sp>
      <p:sp>
        <p:nvSpPr>
          <p:cNvPr id="3" name="CaixaDeTexto 2">
            <a:extLst>
              <a:ext uri="{FF2B5EF4-FFF2-40B4-BE49-F238E27FC236}">
                <a16:creationId xmlns:a16="http://schemas.microsoft.com/office/drawing/2014/main" id="{00F24950-BFCB-88B2-3333-979F9C39B2CD}"/>
              </a:ext>
            </a:extLst>
          </p:cNvPr>
          <p:cNvSpPr txBox="1"/>
          <p:nvPr/>
        </p:nvSpPr>
        <p:spPr>
          <a:xfrm>
            <a:off x="6318584" y="147592"/>
            <a:ext cx="418704" cy="369332"/>
          </a:xfrm>
          <a:prstGeom prst="rect">
            <a:avLst/>
          </a:prstGeom>
          <a:noFill/>
        </p:spPr>
        <p:txBody>
          <a:bodyPr wrap="none" rtlCol="0">
            <a:spAutoFit/>
          </a:bodyPr>
          <a:lstStyle/>
          <a:p>
            <a:r>
              <a:rPr lang="pt-BR" dirty="0"/>
              <a:t>37</a:t>
            </a:r>
          </a:p>
        </p:txBody>
      </p:sp>
    </p:spTree>
    <p:extLst>
      <p:ext uri="{BB962C8B-B14F-4D97-AF65-F5344CB8AC3E}">
        <p14:creationId xmlns:p14="http://schemas.microsoft.com/office/powerpoint/2010/main" val="35984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4C4DB9E6-BFA3-A48B-4B18-6DE724AABB46}"/>
              </a:ext>
            </a:extLst>
          </p:cNvPr>
          <p:cNvSpPr txBox="1"/>
          <p:nvPr/>
        </p:nvSpPr>
        <p:spPr>
          <a:xfrm>
            <a:off x="865762" y="401368"/>
            <a:ext cx="5019472" cy="523220"/>
          </a:xfrm>
          <a:prstGeom prst="rect">
            <a:avLst/>
          </a:prstGeom>
          <a:noFill/>
        </p:spPr>
        <p:txBody>
          <a:bodyPr wrap="square" rtlCol="0">
            <a:spAutoFit/>
          </a:bodyPr>
          <a:lstStyle/>
          <a:p>
            <a:pPr algn="ctr"/>
            <a:r>
              <a:rPr lang="pt-BR" sz="2800" dirty="0" err="1">
                <a:latin typeface="Berlin Sans FB Demi" panose="020E0802020502020306" pitchFamily="34" charset="0"/>
                <a:cs typeface="Aharoni" panose="02010803020104030203" pitchFamily="2" charset="-79"/>
              </a:rPr>
              <a:t>List</a:t>
            </a:r>
            <a:r>
              <a:rPr lang="pt-BR" sz="2800" dirty="0">
                <a:latin typeface="Berlin Sans FB Demi" panose="020E0802020502020306" pitchFamily="34" charset="0"/>
                <a:cs typeface="Aharoni" panose="02010803020104030203" pitchFamily="2" charset="-79"/>
              </a:rPr>
              <a:t> </a:t>
            </a:r>
            <a:r>
              <a:rPr lang="pt-BR" sz="2800" dirty="0" err="1">
                <a:latin typeface="Berlin Sans FB Demi" panose="020E0802020502020306" pitchFamily="34" charset="0"/>
                <a:cs typeface="Aharoni" panose="02010803020104030203" pitchFamily="2" charset="-79"/>
              </a:rPr>
              <a:t>of</a:t>
            </a:r>
            <a:r>
              <a:rPr lang="pt-BR" sz="2800" dirty="0">
                <a:latin typeface="Berlin Sans FB Demi" panose="020E0802020502020306" pitchFamily="34" charset="0"/>
                <a:cs typeface="Aharoni" panose="02010803020104030203" pitchFamily="2" charset="-79"/>
              </a:rPr>
              <a:t> links</a:t>
            </a:r>
          </a:p>
        </p:txBody>
      </p:sp>
      <p:sp>
        <p:nvSpPr>
          <p:cNvPr id="9" name="CaixaDeTexto 8">
            <a:extLst>
              <a:ext uri="{FF2B5EF4-FFF2-40B4-BE49-F238E27FC236}">
                <a16:creationId xmlns:a16="http://schemas.microsoft.com/office/drawing/2014/main" id="{96E0CCC1-5E13-2523-F235-E85B2A5C79AF}"/>
              </a:ext>
            </a:extLst>
          </p:cNvPr>
          <p:cNvSpPr txBox="1"/>
          <p:nvPr/>
        </p:nvSpPr>
        <p:spPr>
          <a:xfrm>
            <a:off x="723899" y="1440800"/>
            <a:ext cx="5553075" cy="4524315"/>
          </a:xfrm>
          <a:prstGeom prst="rect">
            <a:avLst/>
          </a:prstGeom>
          <a:noFill/>
        </p:spPr>
        <p:txBody>
          <a:bodyPr wrap="square">
            <a:spAutoFit/>
          </a:bodyPr>
          <a:lstStyle/>
          <a:p>
            <a:pPr marL="342900" indent="-342900" algn="just">
              <a:buAutoNum type="arabicParenR"/>
            </a:pPr>
            <a:r>
              <a:rPr lang="en-US" i="0" u="none" strike="noStrike" dirty="0">
                <a:solidFill>
                  <a:srgbClr val="000000"/>
                </a:solidFill>
                <a:effectLst/>
                <a:latin typeface="YAD7UJRv9J4 0"/>
              </a:rPr>
              <a:t>First, install the WinRAR application from this </a:t>
            </a:r>
            <a:r>
              <a:rPr lang="en-US" i="0" u="none" strike="noStrike" dirty="0">
                <a:solidFill>
                  <a:srgbClr val="000000"/>
                </a:solidFill>
                <a:effectLst/>
                <a:latin typeface="YAD7UJRv9J4 0"/>
                <a:hlinkClick r:id="rId4"/>
              </a:rPr>
              <a:t>link</a:t>
            </a:r>
            <a:r>
              <a:rPr lang="en-US" i="0" u="none" strike="noStrike" dirty="0">
                <a:solidFill>
                  <a:srgbClr val="000000"/>
                </a:solidFill>
                <a:effectLst/>
                <a:latin typeface="YAD7UJRv9J4 0"/>
              </a:rPr>
              <a:t>. Next, download the software folder (DD_1.0.3-6.rar) from GitHub using this </a:t>
            </a:r>
            <a:r>
              <a:rPr lang="en-US" i="0" u="none" strike="noStrike" dirty="0">
                <a:solidFill>
                  <a:srgbClr val="000000"/>
                </a:solidFill>
                <a:effectLst/>
                <a:latin typeface="YAD7UJRv9J4 0"/>
                <a:hlinkClick r:id="rId5"/>
              </a:rPr>
              <a:t>link</a:t>
            </a:r>
            <a:r>
              <a:rPr lang="en-US" i="0" u="none" strike="noStrike" dirty="0">
                <a:solidFill>
                  <a:srgbClr val="000000"/>
                </a:solidFill>
                <a:effectLst/>
                <a:latin typeface="YAD7UJRv9J4 0"/>
              </a:rPr>
              <a:t>. </a:t>
            </a:r>
            <a:r>
              <a:rPr lang="en-US" b="0" i="0" dirty="0">
                <a:effectLst/>
                <a:latin typeface="Söhne"/>
              </a:rPr>
              <a:t>To extract the folder, right-click on it, locate the “WinRAR” option, and select “Extract to ‘DD_1.0.3-6’”;</a:t>
            </a:r>
          </a:p>
          <a:p>
            <a:pPr marL="342900" indent="-342900" algn="just">
              <a:buAutoNum type="arabicParenR"/>
            </a:pPr>
            <a:endParaRPr lang="en-US" b="0" i="0" dirty="0">
              <a:solidFill>
                <a:srgbClr val="374151"/>
              </a:solidFill>
              <a:effectLst/>
              <a:latin typeface="Söhne"/>
            </a:endParaRPr>
          </a:p>
          <a:p>
            <a:pPr marL="342900" indent="-342900" algn="just">
              <a:buAutoNum type="arabicParenR"/>
            </a:pPr>
            <a:r>
              <a:rPr lang="en-US" i="0" u="none" strike="noStrike" dirty="0">
                <a:solidFill>
                  <a:srgbClr val="000000"/>
                </a:solidFill>
                <a:effectLst/>
                <a:latin typeface="YAD7UJRv9J4 0"/>
              </a:rPr>
              <a:t>Access the user interface (Google Spreadsheet) at this </a:t>
            </a:r>
            <a:r>
              <a:rPr lang="en-US" i="0" u="sng" dirty="0">
                <a:solidFill>
                  <a:srgbClr val="000000"/>
                </a:solidFill>
                <a:effectLst/>
                <a:latin typeface="YAD7UJRv9J4 0"/>
                <a:hlinkClick r:id="rId6"/>
              </a:rPr>
              <a:t>link</a:t>
            </a:r>
            <a:r>
              <a:rPr lang="en-US" dirty="0">
                <a:solidFill>
                  <a:srgbClr val="000000"/>
                </a:solidFill>
                <a:latin typeface="YAD7UJRv9J4 0"/>
              </a:rPr>
              <a:t>. </a:t>
            </a:r>
            <a:r>
              <a:rPr lang="en-US" b="1" i="0" dirty="0">
                <a:effectLst/>
                <a:latin typeface="Söhne"/>
              </a:rPr>
              <a:t>Create a copy of the user interface and give it a new name</a:t>
            </a:r>
            <a:r>
              <a:rPr lang="en-US" i="0" u="none" strike="noStrike" dirty="0">
                <a:effectLst/>
                <a:latin typeface="YAD7UJRv9J4 0"/>
              </a:rPr>
              <a:t>;</a:t>
            </a:r>
          </a:p>
          <a:p>
            <a:pPr marL="342900" indent="-342900" algn="just">
              <a:buAutoNum type="arabicParenR"/>
            </a:pPr>
            <a:endParaRPr lang="en-US" i="0" u="none" strike="noStrike" dirty="0">
              <a:solidFill>
                <a:srgbClr val="000000"/>
              </a:solidFill>
              <a:effectLst/>
              <a:latin typeface="YAD7UJRv9J4 0"/>
            </a:endParaRPr>
          </a:p>
          <a:p>
            <a:pPr marL="342900" indent="-342900" algn="just">
              <a:buAutoNum type="arabicParenR"/>
            </a:pPr>
            <a:r>
              <a:rPr lang="en-US" b="0" i="0" dirty="0">
                <a:effectLst/>
                <a:latin typeface="Söhne"/>
              </a:rPr>
              <a:t>To obtain the software for Linux and macOS operating systems, please get in touch with the </a:t>
            </a:r>
            <a:r>
              <a:rPr lang="en-US" i="0" u="none" strike="noStrike" dirty="0">
                <a:solidFill>
                  <a:srgbClr val="000000"/>
                </a:solidFill>
                <a:effectLst/>
                <a:latin typeface="YAD7UJRv9J4 0"/>
                <a:hlinkClick r:id="rId7"/>
              </a:rPr>
              <a:t>authors</a:t>
            </a:r>
            <a:r>
              <a:rPr lang="en-US" i="0" u="none" strike="noStrike" dirty="0">
                <a:solidFill>
                  <a:srgbClr val="000000"/>
                </a:solidFill>
                <a:effectLst/>
                <a:latin typeface="YAD7UJRv9J4 0"/>
              </a:rPr>
              <a:t>.</a:t>
            </a:r>
          </a:p>
          <a:p>
            <a:pPr marL="342900" indent="-342900" algn="just">
              <a:buAutoNum type="arabicParenR"/>
            </a:pPr>
            <a:endParaRPr lang="en-US" dirty="0">
              <a:solidFill>
                <a:srgbClr val="000000"/>
              </a:solidFill>
              <a:latin typeface="YAD7UJRv9J4 0"/>
            </a:endParaRPr>
          </a:p>
          <a:p>
            <a:pPr algn="just"/>
            <a:r>
              <a:rPr lang="en-US" b="0" i="0" dirty="0">
                <a:effectLst/>
                <a:latin typeface="Söhne"/>
              </a:rPr>
              <a:t>For additional information on installation, system requirements, and using the software, refer to section </a:t>
            </a:r>
            <a:r>
              <a:rPr lang="en-US" i="0" u="none" strike="noStrike" dirty="0">
                <a:solidFill>
                  <a:srgbClr val="000000"/>
                </a:solidFill>
                <a:effectLst/>
                <a:latin typeface="YAD7UJRv9J4 0"/>
                <a:hlinkClick r:id="rId8" action="ppaction://hlinksldjump"/>
              </a:rPr>
              <a:t>3.2. Opening the software</a:t>
            </a:r>
            <a:r>
              <a:rPr lang="en-US" i="0" u="none" strike="noStrike" dirty="0">
                <a:solidFill>
                  <a:srgbClr val="000000"/>
                </a:solidFill>
                <a:effectLst/>
                <a:latin typeface="YAD7UJRv9J4 0"/>
              </a:rPr>
              <a:t>.</a:t>
            </a:r>
          </a:p>
        </p:txBody>
      </p:sp>
      <p:sp>
        <p:nvSpPr>
          <p:cNvPr id="11" name="CaixaDeTexto 10">
            <a:extLst>
              <a:ext uri="{FF2B5EF4-FFF2-40B4-BE49-F238E27FC236}">
                <a16:creationId xmlns:a16="http://schemas.microsoft.com/office/drawing/2014/main" id="{3268267F-0C38-814B-DAA0-ACF60B2E6D97}"/>
              </a:ext>
            </a:extLst>
          </p:cNvPr>
          <p:cNvSpPr txBox="1"/>
          <p:nvPr/>
        </p:nvSpPr>
        <p:spPr>
          <a:xfrm>
            <a:off x="6318584" y="147592"/>
            <a:ext cx="418704" cy="369332"/>
          </a:xfrm>
          <a:prstGeom prst="rect">
            <a:avLst/>
          </a:prstGeom>
          <a:noFill/>
        </p:spPr>
        <p:txBody>
          <a:bodyPr wrap="none" rtlCol="0">
            <a:spAutoFit/>
          </a:bodyPr>
          <a:lstStyle/>
          <a:p>
            <a:r>
              <a:rPr lang="pt-BR" dirty="0"/>
              <a:t>01</a:t>
            </a:r>
          </a:p>
        </p:txBody>
      </p:sp>
    </p:spTree>
    <p:extLst>
      <p:ext uri="{BB962C8B-B14F-4D97-AF65-F5344CB8AC3E}">
        <p14:creationId xmlns:p14="http://schemas.microsoft.com/office/powerpoint/2010/main" val="3164157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561"/>
            <a:ext cx="6858000" cy="9700142"/>
          </a:xfrm>
          <a:prstGeom prst="rect">
            <a:avLst/>
          </a:prstGeom>
        </p:spPr>
      </p:pic>
      <p:sp>
        <p:nvSpPr>
          <p:cNvPr id="5" name="CaixaDeTexto 4">
            <a:extLst>
              <a:ext uri="{FF2B5EF4-FFF2-40B4-BE49-F238E27FC236}">
                <a16:creationId xmlns:a16="http://schemas.microsoft.com/office/drawing/2014/main" id="{86726EF3-5DF1-5A6C-8B67-238F7BC68468}"/>
              </a:ext>
            </a:extLst>
          </p:cNvPr>
          <p:cNvSpPr txBox="1"/>
          <p:nvPr/>
        </p:nvSpPr>
        <p:spPr>
          <a:xfrm>
            <a:off x="471487" y="713631"/>
            <a:ext cx="5915025" cy="3256276"/>
          </a:xfrm>
          <a:prstGeom prst="rect">
            <a:avLst/>
          </a:prstGeom>
          <a:noFill/>
        </p:spPr>
        <p:txBody>
          <a:bodyPr wrap="square">
            <a:spAutoFit/>
          </a:bodyPr>
          <a:lstStyle/>
          <a:p>
            <a:pPr algn="just">
              <a:spcAft>
                <a:spcPts val="600"/>
              </a:spcAft>
            </a:pPr>
            <a:r>
              <a:rPr lang="en-US" sz="1630" b="0" i="0" u="none" strike="noStrike" dirty="0">
                <a:solidFill>
                  <a:srgbClr val="000000"/>
                </a:solidFill>
                <a:effectLst/>
                <a:latin typeface="YAD7UJRv9J4 0"/>
              </a:rPr>
              <a:t>	After practicing, the first Patience Game screen appears, and it is essential to ensure that the test-takers understand their task. </a:t>
            </a:r>
            <a:r>
              <a:rPr lang="en-US" sz="1630" dirty="0">
                <a:effectLst/>
                <a:latin typeface="Calibri" panose="020F0502020204030204" pitchFamily="34" charset="0"/>
                <a:ea typeface="Calibri" panose="020F0502020204030204" pitchFamily="34" charset="0"/>
                <a:cs typeface="Times New Roman" panose="02020603050405020304" pitchFamily="18" charset="0"/>
              </a:rPr>
              <a:t>. If necessary, repeat the instructions in a different way.</a:t>
            </a:r>
            <a:r>
              <a:rPr lang="en-US" sz="1630" b="1" i="1" dirty="0">
                <a:latin typeface="Calibri" panose="020F0502020204030204" pitchFamily="34" charset="0"/>
                <a:ea typeface="Calibri" panose="020F0502020204030204" pitchFamily="34" charset="0"/>
                <a:cs typeface="Times New Roman" panose="02020603050405020304" pitchFamily="18" charset="0"/>
              </a:rPr>
              <a:t> </a:t>
            </a:r>
            <a:r>
              <a:rPr lang="en-US" sz="1630" dirty="0">
                <a:latin typeface="Calibri" panose="020F0502020204030204" pitchFamily="34" charset="0"/>
                <a:ea typeface="Calibri" panose="020F0502020204030204" pitchFamily="34" charset="0"/>
                <a:cs typeface="Times New Roman" panose="02020603050405020304" pitchFamily="18" charset="0"/>
              </a:rPr>
              <a:t>Then, </a:t>
            </a:r>
            <a:r>
              <a:rPr lang="en-US" sz="1630" dirty="0" err="1">
                <a:latin typeface="Calibri" panose="020F0502020204030204" pitchFamily="34" charset="0"/>
                <a:ea typeface="Calibri" panose="020F0502020204030204" pitchFamily="34" charset="0"/>
                <a:cs typeface="Times New Roman" panose="02020603050405020304" pitchFamily="18" charset="0"/>
              </a:rPr>
              <a:t>reming</a:t>
            </a:r>
            <a:r>
              <a:rPr lang="en-US" sz="1630" dirty="0">
                <a:latin typeface="Calibri" panose="020F0502020204030204" pitchFamily="34" charset="0"/>
                <a:ea typeface="Calibri" panose="020F0502020204030204" pitchFamily="34" charset="0"/>
                <a:cs typeface="Times New Roman" panose="02020603050405020304" pitchFamily="18" charset="0"/>
              </a:rPr>
              <a:t> the test-takers</a:t>
            </a:r>
            <a:r>
              <a:rPr lang="en-US" sz="1630" b="0" i="0" u="none" strike="noStrike" dirty="0">
                <a:solidFill>
                  <a:srgbClr val="000000"/>
                </a:solidFill>
                <a:effectLst/>
                <a:latin typeface="YAD7UJRv9J4 0"/>
              </a:rPr>
              <a:t> that they WILL NOT receive a material reward at the end of the game (Figure 16A). At this point, the examiner can say: </a:t>
            </a:r>
            <a:endParaRPr lang="en-US" sz="1630" dirty="0">
              <a:solidFill>
                <a:srgbClr val="000000"/>
              </a:solidFill>
              <a:effectLst/>
              <a:latin typeface="YAD7UJRv9J4 0"/>
            </a:endParaRPr>
          </a:p>
          <a:p>
            <a:pPr algn="just">
              <a:spcAft>
                <a:spcPts val="600"/>
              </a:spcAft>
            </a:pPr>
            <a:r>
              <a:rPr lang="en-US" sz="1630" b="1" i="1" u="none" strike="noStrike" dirty="0">
                <a:solidFill>
                  <a:srgbClr val="000000"/>
                </a:solidFill>
                <a:effectLst/>
                <a:latin typeface="YAD7UEhpH6I 0"/>
              </a:rPr>
              <a:t>“</a:t>
            </a:r>
            <a:r>
              <a:rPr lang="en-US" sz="1630" b="1" i="1" dirty="0">
                <a:effectLst/>
                <a:latin typeface="Calibri" panose="020F0502020204030204" pitchFamily="34" charset="0"/>
                <a:ea typeface="Calibri" panose="020F0502020204030204" pitchFamily="34" charset="0"/>
                <a:cs typeface="Times New Roman" panose="02020603050405020304" pitchFamily="18" charset="0"/>
              </a:rPr>
              <a:t>Now that you have practiced, you can play the game</a:t>
            </a:r>
            <a:r>
              <a:rPr lang="en-US" sz="1630" b="1" i="1" u="none" strike="noStrike" dirty="0">
                <a:solidFill>
                  <a:srgbClr val="000000"/>
                </a:solidFill>
                <a:effectLst/>
                <a:latin typeface="YAD7UEhpH6I 0"/>
              </a:rPr>
              <a:t>. Remember, in this game, you WILL NOT receive a material prize. You can start.” </a:t>
            </a:r>
            <a:endParaRPr lang="en-US" sz="1630" b="1" i="1" dirty="0">
              <a:solidFill>
                <a:srgbClr val="000000"/>
              </a:solidFill>
              <a:effectLst/>
              <a:latin typeface="YAD7UEhpH6I 0"/>
            </a:endParaRPr>
          </a:p>
          <a:p>
            <a:pPr algn="just">
              <a:spcAft>
                <a:spcPts val="600"/>
              </a:spcAft>
            </a:pPr>
            <a:r>
              <a:rPr lang="en-US" sz="1630" b="0" i="0" u="none" strike="noStrike" dirty="0">
                <a:solidFill>
                  <a:srgbClr val="000000"/>
                </a:solidFill>
                <a:effectLst/>
                <a:latin typeface="YAD7UJRv9J4 0"/>
              </a:rPr>
              <a:t>	A screen </a:t>
            </a:r>
            <a:r>
              <a:rPr lang="en-US" sz="1630" dirty="0">
                <a:solidFill>
                  <a:srgbClr val="000000"/>
                </a:solidFill>
                <a:latin typeface="YAD7UJRv9J4 0"/>
              </a:rPr>
              <a:t>similar to</a:t>
            </a:r>
            <a:r>
              <a:rPr lang="en-US" sz="1630" b="0" i="0" u="none" strike="noStrike" dirty="0">
                <a:solidFill>
                  <a:srgbClr val="000000"/>
                </a:solidFill>
                <a:effectLst/>
                <a:latin typeface="YAD7UJRv9J4 0"/>
              </a:rPr>
              <a:t> the one shown in Figure 16B then appears. Visually, the Patience Game is identical to Real Game, with the avatar appearing. After 36 trials a screen appears displaying the total score achieved in the game (Figure 16C).</a:t>
            </a:r>
            <a:endParaRPr lang="en-US" sz="1630" dirty="0">
              <a:solidFill>
                <a:srgbClr val="000000"/>
              </a:solidFill>
              <a:effectLst/>
              <a:latin typeface="YAD7UJRv9J4 0"/>
            </a:endParaRPr>
          </a:p>
        </p:txBody>
      </p:sp>
      <p:pic>
        <p:nvPicPr>
          <p:cNvPr id="8" name="Imagem 7" descr="Tela de computador com jogo&#10;&#10;Descrição gerada automaticamente">
            <a:extLst>
              <a:ext uri="{FF2B5EF4-FFF2-40B4-BE49-F238E27FC236}">
                <a16:creationId xmlns:a16="http://schemas.microsoft.com/office/drawing/2014/main" id="{4F2E0616-C6AB-AF6E-7D2B-B6AE26F00CC1}"/>
              </a:ext>
            </a:extLst>
          </p:cNvPr>
          <p:cNvPicPr>
            <a:picLocks noChangeAspect="1"/>
          </p:cNvPicPr>
          <p:nvPr/>
        </p:nvPicPr>
        <p:blipFill rotWithShape="1">
          <a:blip r:embed="rId4">
            <a:extLst>
              <a:ext uri="{28A0092B-C50C-407E-A947-70E740481C1C}">
                <a14:useLocalDpi xmlns:a14="http://schemas.microsoft.com/office/drawing/2010/main" val="0"/>
              </a:ext>
            </a:extLst>
          </a:blip>
          <a:srcRect l="3195" t="4564" r="3056" b="6976"/>
          <a:stretch/>
        </p:blipFill>
        <p:spPr>
          <a:xfrm>
            <a:off x="548999" y="7505956"/>
            <a:ext cx="2880000" cy="1527861"/>
          </a:xfrm>
          <a:prstGeom prst="rect">
            <a:avLst/>
          </a:prstGeom>
        </p:spPr>
      </p:pic>
      <p:pic>
        <p:nvPicPr>
          <p:cNvPr id="10" name="Imagem 9" descr="Tela de computador com imagem de jogo de vídeo game&#10;&#10;Descrição gerada automaticamente">
            <a:extLst>
              <a:ext uri="{FF2B5EF4-FFF2-40B4-BE49-F238E27FC236}">
                <a16:creationId xmlns:a16="http://schemas.microsoft.com/office/drawing/2014/main" id="{ED75D267-5D5D-B500-D9B5-B3F980BADBBC}"/>
              </a:ext>
            </a:extLst>
          </p:cNvPr>
          <p:cNvPicPr>
            <a:picLocks noChangeAspect="1"/>
          </p:cNvPicPr>
          <p:nvPr/>
        </p:nvPicPr>
        <p:blipFill rotWithShape="1">
          <a:blip r:embed="rId5">
            <a:extLst>
              <a:ext uri="{28A0092B-C50C-407E-A947-70E740481C1C}">
                <a14:useLocalDpi xmlns:a14="http://schemas.microsoft.com/office/drawing/2010/main" val="0"/>
              </a:ext>
            </a:extLst>
          </a:blip>
          <a:srcRect l="3334" t="4482" r="3287" b="5781"/>
          <a:stretch/>
        </p:blipFill>
        <p:spPr>
          <a:xfrm>
            <a:off x="548999" y="4037760"/>
            <a:ext cx="2880000" cy="1556043"/>
          </a:xfrm>
          <a:prstGeom prst="rect">
            <a:avLst/>
          </a:prstGeom>
        </p:spPr>
      </p:pic>
      <p:pic>
        <p:nvPicPr>
          <p:cNvPr id="12" name="Imagem 11" descr="Tela de computador com jogo&#10;&#10;Descrição gerada automaticamente">
            <a:extLst>
              <a:ext uri="{FF2B5EF4-FFF2-40B4-BE49-F238E27FC236}">
                <a16:creationId xmlns:a16="http://schemas.microsoft.com/office/drawing/2014/main" id="{BCCFDDFD-CAE2-A37E-29CE-2A238DF6A163}"/>
              </a:ext>
            </a:extLst>
          </p:cNvPr>
          <p:cNvPicPr>
            <a:picLocks noChangeAspect="1"/>
          </p:cNvPicPr>
          <p:nvPr/>
        </p:nvPicPr>
        <p:blipFill rotWithShape="1">
          <a:blip r:embed="rId6">
            <a:extLst>
              <a:ext uri="{28A0092B-C50C-407E-A947-70E740481C1C}">
                <a14:useLocalDpi xmlns:a14="http://schemas.microsoft.com/office/drawing/2010/main" val="0"/>
              </a:ext>
            </a:extLst>
          </a:blip>
          <a:srcRect l="3056" t="4565" r="3195" b="5697"/>
          <a:stretch/>
        </p:blipFill>
        <p:spPr>
          <a:xfrm>
            <a:off x="3428999" y="5725504"/>
            <a:ext cx="2880000" cy="1549895"/>
          </a:xfrm>
          <a:prstGeom prst="rect">
            <a:avLst/>
          </a:prstGeom>
        </p:spPr>
      </p:pic>
      <p:sp>
        <p:nvSpPr>
          <p:cNvPr id="14" name="CaixaDeTexto 13">
            <a:extLst>
              <a:ext uri="{FF2B5EF4-FFF2-40B4-BE49-F238E27FC236}">
                <a16:creationId xmlns:a16="http://schemas.microsoft.com/office/drawing/2014/main" id="{6B8295F5-1E4A-F30C-C616-614A132D167A}"/>
              </a:ext>
            </a:extLst>
          </p:cNvPr>
          <p:cNvSpPr txBox="1"/>
          <p:nvPr/>
        </p:nvSpPr>
        <p:spPr>
          <a:xfrm>
            <a:off x="3428999" y="4031264"/>
            <a:ext cx="2957513" cy="1169551"/>
          </a:xfrm>
          <a:prstGeom prst="rect">
            <a:avLst/>
          </a:prstGeom>
          <a:noFill/>
        </p:spPr>
        <p:txBody>
          <a:bodyPr wrap="square">
            <a:spAutoFit/>
          </a:bodyPr>
          <a:lstStyle/>
          <a:p>
            <a:pPr algn="just"/>
            <a:r>
              <a:rPr lang="en-US" sz="1400" b="1" i="0" u="none" strike="noStrike" dirty="0">
                <a:solidFill>
                  <a:srgbClr val="000000"/>
                </a:solidFill>
                <a:effectLst/>
              </a:rPr>
              <a:t>Figure 16. </a:t>
            </a:r>
            <a:r>
              <a:rPr lang="en-US" sz="1400" b="0" i="0" u="none" strike="noStrike" dirty="0">
                <a:solidFill>
                  <a:srgbClr val="000000"/>
                </a:solidFill>
                <a:effectLst/>
              </a:rPr>
              <a:t>Patience Game test step sequence. (A) Screen that informs that the Patience Game will start and that the test-taker will NOT receive a material reward. </a:t>
            </a:r>
            <a:endParaRPr lang="pt-BR" sz="1400" dirty="0"/>
          </a:p>
        </p:txBody>
      </p:sp>
      <p:sp>
        <p:nvSpPr>
          <p:cNvPr id="16" name="CaixaDeTexto 15">
            <a:extLst>
              <a:ext uri="{FF2B5EF4-FFF2-40B4-BE49-F238E27FC236}">
                <a16:creationId xmlns:a16="http://schemas.microsoft.com/office/drawing/2014/main" id="{253775CF-B217-5F94-939D-0520A9482AEA}"/>
              </a:ext>
            </a:extLst>
          </p:cNvPr>
          <p:cNvSpPr txBox="1"/>
          <p:nvPr/>
        </p:nvSpPr>
        <p:spPr>
          <a:xfrm>
            <a:off x="471487" y="5807954"/>
            <a:ext cx="2880000" cy="1384995"/>
          </a:xfrm>
          <a:prstGeom prst="rect">
            <a:avLst/>
          </a:prstGeom>
          <a:noFill/>
        </p:spPr>
        <p:txBody>
          <a:bodyPr wrap="square">
            <a:spAutoFit/>
          </a:bodyPr>
          <a:lstStyle/>
          <a:p>
            <a:pPr algn="just"/>
            <a:r>
              <a:rPr lang="en-US" sz="1400" b="0" i="0" u="none" strike="noStrike" dirty="0">
                <a:solidFill>
                  <a:srgbClr val="000000"/>
                </a:solidFill>
                <a:effectLst/>
              </a:rPr>
              <a:t>(B) Visually, the Patience Game is identical to the Real Game (the avatar appears). The option is given between waiting 15 s to receive the highest score (1000) and receiving 700 points immediately. </a:t>
            </a:r>
            <a:endParaRPr lang="pt-BR" sz="1400" dirty="0"/>
          </a:p>
        </p:txBody>
      </p:sp>
      <p:sp>
        <p:nvSpPr>
          <p:cNvPr id="18" name="CaixaDeTexto 17">
            <a:extLst>
              <a:ext uri="{FF2B5EF4-FFF2-40B4-BE49-F238E27FC236}">
                <a16:creationId xmlns:a16="http://schemas.microsoft.com/office/drawing/2014/main" id="{D912AF5E-62BF-8776-FA87-FCF4A4041E26}"/>
              </a:ext>
            </a:extLst>
          </p:cNvPr>
          <p:cNvSpPr txBox="1"/>
          <p:nvPr/>
        </p:nvSpPr>
        <p:spPr>
          <a:xfrm>
            <a:off x="3443080" y="8015990"/>
            <a:ext cx="2878276" cy="523220"/>
          </a:xfrm>
          <a:prstGeom prst="rect">
            <a:avLst/>
          </a:prstGeom>
          <a:noFill/>
        </p:spPr>
        <p:txBody>
          <a:bodyPr wrap="square">
            <a:spAutoFit/>
          </a:bodyPr>
          <a:lstStyle/>
          <a:p>
            <a:pPr algn="just"/>
            <a:r>
              <a:rPr lang="en-US" sz="1400" b="0" i="0" u="none" strike="noStrike" dirty="0">
                <a:solidFill>
                  <a:srgbClr val="000000"/>
                </a:solidFill>
                <a:effectLst/>
              </a:rPr>
              <a:t>C) Final screen displaying the final score.</a:t>
            </a:r>
            <a:endParaRPr lang="pt-BR" sz="1400" dirty="0"/>
          </a:p>
        </p:txBody>
      </p:sp>
      <p:sp>
        <p:nvSpPr>
          <p:cNvPr id="19" name="Fluxograma: Conector 18">
            <a:extLst>
              <a:ext uri="{FF2B5EF4-FFF2-40B4-BE49-F238E27FC236}">
                <a16:creationId xmlns:a16="http://schemas.microsoft.com/office/drawing/2014/main" id="{CA44E494-357A-A9D1-020B-3E574FD8A0D5}"/>
              </a:ext>
            </a:extLst>
          </p:cNvPr>
          <p:cNvSpPr/>
          <p:nvPr/>
        </p:nvSpPr>
        <p:spPr>
          <a:xfrm>
            <a:off x="461962" y="3949075"/>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20" name="Fluxograma: Conector 19">
            <a:extLst>
              <a:ext uri="{FF2B5EF4-FFF2-40B4-BE49-F238E27FC236}">
                <a16:creationId xmlns:a16="http://schemas.microsoft.com/office/drawing/2014/main" id="{4569021B-D459-E389-F131-6C3F5608A135}"/>
              </a:ext>
            </a:extLst>
          </p:cNvPr>
          <p:cNvSpPr/>
          <p:nvPr/>
        </p:nvSpPr>
        <p:spPr>
          <a:xfrm>
            <a:off x="3334681" y="5632650"/>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21" name="Fluxograma: Conector 20">
            <a:extLst>
              <a:ext uri="{FF2B5EF4-FFF2-40B4-BE49-F238E27FC236}">
                <a16:creationId xmlns:a16="http://schemas.microsoft.com/office/drawing/2014/main" id="{44DF618F-591E-8DA7-96FA-B34C642A93E8}"/>
              </a:ext>
            </a:extLst>
          </p:cNvPr>
          <p:cNvSpPr/>
          <p:nvPr/>
        </p:nvSpPr>
        <p:spPr>
          <a:xfrm>
            <a:off x="461961" y="7387303"/>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a:t>
            </a:r>
            <a:endParaRPr lang="pt-BR" dirty="0">
              <a:solidFill>
                <a:schemeClr val="bg1"/>
              </a:solidFill>
              <a:latin typeface="Aharoni" panose="02010803020104030203" pitchFamily="2" charset="-79"/>
              <a:cs typeface="Aharoni" panose="02010803020104030203" pitchFamily="2" charset="-79"/>
            </a:endParaRPr>
          </a:p>
        </p:txBody>
      </p:sp>
      <p:sp>
        <p:nvSpPr>
          <p:cNvPr id="3" name="CaixaDeTexto 2">
            <a:extLst>
              <a:ext uri="{FF2B5EF4-FFF2-40B4-BE49-F238E27FC236}">
                <a16:creationId xmlns:a16="http://schemas.microsoft.com/office/drawing/2014/main" id="{FBEB6A4D-445E-BFF1-FD4F-16066E5DFBCF}"/>
              </a:ext>
            </a:extLst>
          </p:cNvPr>
          <p:cNvSpPr txBox="1"/>
          <p:nvPr/>
        </p:nvSpPr>
        <p:spPr>
          <a:xfrm>
            <a:off x="6318584" y="147592"/>
            <a:ext cx="418704" cy="369332"/>
          </a:xfrm>
          <a:prstGeom prst="rect">
            <a:avLst/>
          </a:prstGeom>
          <a:noFill/>
        </p:spPr>
        <p:txBody>
          <a:bodyPr wrap="none" rtlCol="0">
            <a:spAutoFit/>
          </a:bodyPr>
          <a:lstStyle/>
          <a:p>
            <a:r>
              <a:rPr lang="pt-BR" dirty="0"/>
              <a:t>38</a:t>
            </a:r>
          </a:p>
        </p:txBody>
      </p:sp>
    </p:spTree>
    <p:extLst>
      <p:ext uri="{BB962C8B-B14F-4D97-AF65-F5344CB8AC3E}">
        <p14:creationId xmlns:p14="http://schemas.microsoft.com/office/powerpoint/2010/main" val="322667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normAutofit/>
          </a:bodyPr>
          <a:lstStyle/>
          <a:p>
            <a:endParaRPr lang="pt-BR" sz="1800"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FBE15E25-42D0-1527-4D61-281EA77F0FDD}"/>
              </a:ext>
            </a:extLst>
          </p:cNvPr>
          <p:cNvSpPr txBox="1"/>
          <p:nvPr/>
        </p:nvSpPr>
        <p:spPr>
          <a:xfrm>
            <a:off x="471487" y="713631"/>
            <a:ext cx="5915025" cy="2785378"/>
          </a:xfrm>
          <a:prstGeom prst="rect">
            <a:avLst/>
          </a:prstGeom>
          <a:noFill/>
        </p:spPr>
        <p:txBody>
          <a:bodyPr wrap="square">
            <a:spAutoFit/>
          </a:bodyPr>
          <a:lstStyle/>
          <a:p>
            <a:pPr algn="just">
              <a:spcAft>
                <a:spcPts val="600"/>
              </a:spcAft>
            </a:pPr>
            <a:r>
              <a:rPr lang="en-US" sz="1700" b="1" dirty="0">
                <a:solidFill>
                  <a:srgbClr val="000000"/>
                </a:solidFill>
                <a:latin typeface="YAD7UJRv9J4 0"/>
              </a:rPr>
              <a:t>4.4. Reward</a:t>
            </a:r>
            <a:endParaRPr lang="en-US" sz="1700" b="0" i="0" u="none" strike="noStrike" dirty="0">
              <a:solidFill>
                <a:srgbClr val="000000"/>
              </a:solidFill>
              <a:effectLst/>
              <a:latin typeface="YAD7UJRv9J4 0"/>
            </a:endParaRPr>
          </a:p>
          <a:p>
            <a:pPr algn="just">
              <a:spcAft>
                <a:spcPts val="600"/>
              </a:spcAft>
            </a:pPr>
            <a:r>
              <a:rPr lang="en-US" sz="1700" b="0" i="0" u="none" strike="noStrike" dirty="0">
                <a:solidFill>
                  <a:srgbClr val="000000"/>
                </a:solidFill>
                <a:effectLst/>
              </a:rPr>
              <a:t>	At the end of the three games, the total and Real Game scores are displayed (Figure 17); the latter is used to determine the material reward received by the participant (see Table 3). The conversion of scores into material rewards was based on a previous study (Utsumi et al., 2016). The total amount to be given to the participant after completing this task followed the guidelines suggested by several authors who conducted real-time tasks, providing a few cents per trial (e.g., </a:t>
            </a:r>
            <a:r>
              <a:rPr lang="en-US" sz="1700" b="0" i="0" u="none" strike="noStrike" dirty="0" err="1">
                <a:solidFill>
                  <a:srgbClr val="000000"/>
                </a:solidFill>
                <a:effectLst/>
              </a:rPr>
              <a:t>Scheres</a:t>
            </a:r>
            <a:r>
              <a:rPr lang="en-US" sz="1700" b="0" i="0" u="none" strike="noStrike" dirty="0">
                <a:solidFill>
                  <a:srgbClr val="000000"/>
                </a:solidFill>
                <a:effectLst/>
              </a:rPr>
              <a:t> et al., 2014; Yu &amp; </a:t>
            </a:r>
            <a:r>
              <a:rPr lang="en-US" sz="1700" b="0" i="0" u="none" strike="noStrike" dirty="0" err="1">
                <a:solidFill>
                  <a:srgbClr val="000000"/>
                </a:solidFill>
                <a:effectLst/>
              </a:rPr>
              <a:t>Sonuga-Barke</a:t>
            </a:r>
            <a:r>
              <a:rPr lang="en-US" sz="1700" b="0" i="0" u="none" strike="noStrike" dirty="0">
                <a:solidFill>
                  <a:srgbClr val="000000"/>
                </a:solidFill>
                <a:effectLst/>
              </a:rPr>
              <a:t>, 2016).</a:t>
            </a:r>
            <a:endParaRPr lang="en-US" sz="1700" dirty="0">
              <a:solidFill>
                <a:srgbClr val="000000"/>
              </a:solidFill>
              <a:effectLst/>
              <a:latin typeface="YAD7UJRv9J4 0"/>
            </a:endParaRPr>
          </a:p>
        </p:txBody>
      </p:sp>
      <p:sp>
        <p:nvSpPr>
          <p:cNvPr id="9" name="CaixaDeTexto 8">
            <a:extLst>
              <a:ext uri="{FF2B5EF4-FFF2-40B4-BE49-F238E27FC236}">
                <a16:creationId xmlns:a16="http://schemas.microsoft.com/office/drawing/2014/main" id="{DBBEEC35-D537-D40E-B1BF-03F6E9A4CDBF}"/>
              </a:ext>
            </a:extLst>
          </p:cNvPr>
          <p:cNvSpPr txBox="1"/>
          <p:nvPr/>
        </p:nvSpPr>
        <p:spPr>
          <a:xfrm>
            <a:off x="3954162" y="3584585"/>
            <a:ext cx="2431561" cy="2031325"/>
          </a:xfrm>
          <a:prstGeom prst="rect">
            <a:avLst/>
          </a:prstGeom>
          <a:noFill/>
        </p:spPr>
        <p:txBody>
          <a:bodyPr wrap="square">
            <a:spAutoFit/>
          </a:bodyPr>
          <a:lstStyle/>
          <a:p>
            <a:pPr algn="just"/>
            <a:r>
              <a:rPr lang="en-US" sz="1400" b="1" i="0" u="none" strike="noStrike" dirty="0">
                <a:solidFill>
                  <a:srgbClr val="000000"/>
                </a:solidFill>
                <a:effectLst/>
              </a:rPr>
              <a:t>Figure 17.</a:t>
            </a:r>
            <a:r>
              <a:rPr lang="en-US" sz="1400" b="0" i="0" u="none" strike="noStrike" dirty="0">
                <a:solidFill>
                  <a:srgbClr val="000000"/>
                </a:solidFill>
                <a:effectLst/>
              </a:rPr>
              <a:t> Final screen displaying the total scores. The score in the Real Game is then converted proportionally into a material reward determined by the experimenter. The games can be restarted by clicking on the "Restart" button.</a:t>
            </a:r>
            <a:endParaRPr lang="pt-BR" sz="1400" dirty="0"/>
          </a:p>
        </p:txBody>
      </p:sp>
      <p:sp>
        <p:nvSpPr>
          <p:cNvPr id="5" name="CaixaDeTexto 4">
            <a:extLst>
              <a:ext uri="{FF2B5EF4-FFF2-40B4-BE49-F238E27FC236}">
                <a16:creationId xmlns:a16="http://schemas.microsoft.com/office/drawing/2014/main" id="{EBD49559-BCF6-801F-9B9B-D0827247C882}"/>
              </a:ext>
            </a:extLst>
          </p:cNvPr>
          <p:cNvSpPr txBox="1"/>
          <p:nvPr/>
        </p:nvSpPr>
        <p:spPr>
          <a:xfrm>
            <a:off x="6318584" y="147592"/>
            <a:ext cx="418704" cy="369332"/>
          </a:xfrm>
          <a:prstGeom prst="rect">
            <a:avLst/>
          </a:prstGeom>
          <a:noFill/>
        </p:spPr>
        <p:txBody>
          <a:bodyPr wrap="none" rtlCol="0">
            <a:spAutoFit/>
          </a:bodyPr>
          <a:lstStyle/>
          <a:p>
            <a:r>
              <a:rPr lang="pt-BR" dirty="0"/>
              <a:t>39</a:t>
            </a:r>
          </a:p>
        </p:txBody>
      </p:sp>
      <p:graphicFrame>
        <p:nvGraphicFramePr>
          <p:cNvPr id="8" name="Tabela 7">
            <a:extLst>
              <a:ext uri="{FF2B5EF4-FFF2-40B4-BE49-F238E27FC236}">
                <a16:creationId xmlns:a16="http://schemas.microsoft.com/office/drawing/2014/main" id="{60FF9E4A-F2E2-A2D2-F2D3-CA4E018DDD97}"/>
              </a:ext>
            </a:extLst>
          </p:cNvPr>
          <p:cNvGraphicFramePr>
            <a:graphicFrameLocks noGrp="1"/>
          </p:cNvGraphicFramePr>
          <p:nvPr>
            <p:extLst>
              <p:ext uri="{D42A27DB-BD31-4B8C-83A1-F6EECF244321}">
                <p14:modId xmlns:p14="http://schemas.microsoft.com/office/powerpoint/2010/main" val="4055326494"/>
              </p:ext>
            </p:extLst>
          </p:nvPr>
        </p:nvGraphicFramePr>
        <p:xfrm>
          <a:off x="1286408" y="6069488"/>
          <a:ext cx="4580992" cy="3254351"/>
        </p:xfrm>
        <a:graphic>
          <a:graphicData uri="http://schemas.openxmlformats.org/drawingml/2006/table">
            <a:tbl>
              <a:tblPr bandRow="1">
                <a:tableStyleId>{2D5ABB26-0587-4C30-8999-92F81FD0307C}</a:tableStyleId>
              </a:tblPr>
              <a:tblGrid>
                <a:gridCol w="2155951">
                  <a:extLst>
                    <a:ext uri="{9D8B030D-6E8A-4147-A177-3AD203B41FA5}">
                      <a16:colId xmlns:a16="http://schemas.microsoft.com/office/drawing/2014/main" val="3385514943"/>
                    </a:ext>
                  </a:extLst>
                </a:gridCol>
                <a:gridCol w="207490">
                  <a:extLst>
                    <a:ext uri="{9D8B030D-6E8A-4147-A177-3AD203B41FA5}">
                      <a16:colId xmlns:a16="http://schemas.microsoft.com/office/drawing/2014/main" val="127693638"/>
                    </a:ext>
                  </a:extLst>
                </a:gridCol>
                <a:gridCol w="2217551">
                  <a:extLst>
                    <a:ext uri="{9D8B030D-6E8A-4147-A177-3AD203B41FA5}">
                      <a16:colId xmlns:a16="http://schemas.microsoft.com/office/drawing/2014/main" val="2038945781"/>
                    </a:ext>
                  </a:extLst>
                </a:gridCol>
              </a:tblGrid>
              <a:tr h="468000">
                <a:tc gridSpan="3">
                  <a:txBody>
                    <a:bodyPr/>
                    <a:lstStyle/>
                    <a:p>
                      <a:pPr algn="just">
                        <a:lnSpc>
                          <a:spcPct val="107000"/>
                        </a:lnSpc>
                        <a:spcAft>
                          <a:spcPts val="800"/>
                        </a:spcAft>
                      </a:pPr>
                      <a:r>
                        <a:rPr lang="en-US" sz="1200" b="1" dirty="0">
                          <a:effectLst/>
                        </a:rPr>
                        <a:t>Table 3. </a:t>
                      </a:r>
                      <a:r>
                        <a:rPr lang="en-US" sz="1200" dirty="0">
                          <a:effectLst/>
                        </a:rPr>
                        <a:t>Suggestion for converting scoring ranges into monetary rewards.</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938549043"/>
                  </a:ext>
                </a:extLst>
              </a:tr>
              <a:tr h="421146">
                <a:tc>
                  <a:txBody>
                    <a:bodyPr/>
                    <a:lstStyle/>
                    <a:p>
                      <a:pPr algn="ctr">
                        <a:lnSpc>
                          <a:spcPct val="107000"/>
                        </a:lnSpc>
                        <a:spcAft>
                          <a:spcPts val="800"/>
                        </a:spcAft>
                      </a:pPr>
                      <a:r>
                        <a:rPr lang="en-US" sz="1100" b="1" dirty="0">
                          <a:effectLst/>
                        </a:rPr>
                        <a:t>Scoring range</a:t>
                      </a:r>
                      <a:endParaRPr lang="pt-B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endParaRPr lang="pt-B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r>
                        <a:rPr lang="en-US" sz="1100" b="1" dirty="0">
                          <a:effectLst/>
                        </a:rPr>
                        <a:t>Monetary Value (US$)</a:t>
                      </a:r>
                      <a:endParaRPr lang="pt-B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25641353"/>
                  </a:ext>
                </a:extLst>
              </a:tr>
              <a:tr h="317715">
                <a:tc>
                  <a:txBody>
                    <a:bodyPr/>
                    <a:lstStyle/>
                    <a:p>
                      <a:pPr algn="ctr">
                        <a:lnSpc>
                          <a:spcPct val="107000"/>
                        </a:lnSpc>
                        <a:spcAft>
                          <a:spcPts val="800"/>
                        </a:spcAft>
                      </a:pPr>
                      <a:r>
                        <a:rPr lang="en-US" sz="1100">
                          <a:effectLst/>
                        </a:rPr>
                        <a:t>28,801 – 36,000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8784403"/>
                  </a:ext>
                </a:extLst>
              </a:tr>
              <a:tr h="317715">
                <a:tc>
                  <a:txBody>
                    <a:bodyPr/>
                    <a:lstStyle/>
                    <a:p>
                      <a:pPr algn="ctr">
                        <a:lnSpc>
                          <a:spcPct val="107000"/>
                        </a:lnSpc>
                        <a:spcAft>
                          <a:spcPts val="800"/>
                        </a:spcAft>
                      </a:pPr>
                      <a:r>
                        <a:rPr lang="en-US" sz="1100">
                          <a:effectLst/>
                        </a:rPr>
                        <a:t>21,601 – 23,040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2.60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1010187"/>
                  </a:ext>
                </a:extLst>
              </a:tr>
              <a:tr h="317715">
                <a:tc>
                  <a:txBody>
                    <a:bodyPr/>
                    <a:lstStyle/>
                    <a:p>
                      <a:pPr algn="ctr">
                        <a:lnSpc>
                          <a:spcPct val="107000"/>
                        </a:lnSpc>
                        <a:spcAft>
                          <a:spcPts val="800"/>
                        </a:spcAft>
                      </a:pPr>
                      <a:r>
                        <a:rPr lang="en-US" sz="1100" dirty="0">
                          <a:effectLst/>
                        </a:rPr>
                        <a:t>14,400 – 21,600</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100" dirty="0">
                          <a:effectLst/>
                        </a:rPr>
                        <a:t>2.20</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1065331"/>
                  </a:ext>
                </a:extLst>
              </a:tr>
              <a:tr h="1412060">
                <a:tc gridSpan="3">
                  <a:txBody>
                    <a:bodyPr/>
                    <a:lstStyle/>
                    <a:p>
                      <a:pPr algn="just">
                        <a:lnSpc>
                          <a:spcPct val="100000"/>
                        </a:lnSpc>
                        <a:spcAft>
                          <a:spcPts val="800"/>
                        </a:spcAft>
                      </a:pPr>
                      <a:r>
                        <a:rPr lang="en-US" sz="1000" i="1" dirty="0">
                          <a:effectLst/>
                        </a:rPr>
                        <a:t>Note. </a:t>
                      </a:r>
                      <a:r>
                        <a:rPr lang="en-US" sz="1000" dirty="0">
                          <a:effectLst/>
                        </a:rPr>
                        <a:t>In this case, the score delta between the maximum and minimum was equally divided into three ranges, each corresponding to different monetary values. The lowest score range corresponds to a minimum value of US$ 2.20. As the test-taker accumulates more points, the monetary value increases proportionally, in this case, by US$ 0.40.</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723856553"/>
                  </a:ext>
                </a:extLst>
              </a:tr>
            </a:tbl>
          </a:graphicData>
        </a:graphic>
      </p:graphicFrame>
      <p:pic>
        <p:nvPicPr>
          <p:cNvPr id="11" name="Imagem 10">
            <a:extLst>
              <a:ext uri="{FF2B5EF4-FFF2-40B4-BE49-F238E27FC236}">
                <a16:creationId xmlns:a16="http://schemas.microsoft.com/office/drawing/2014/main" id="{6E5F3004-B640-26F7-1E4D-1F6901AA138A}"/>
              </a:ext>
            </a:extLst>
          </p:cNvPr>
          <p:cNvPicPr>
            <a:picLocks noChangeAspect="1"/>
          </p:cNvPicPr>
          <p:nvPr/>
        </p:nvPicPr>
        <p:blipFill>
          <a:blip r:embed="rId4"/>
          <a:stretch>
            <a:fillRect/>
          </a:stretch>
        </p:blipFill>
        <p:spPr>
          <a:xfrm>
            <a:off x="609600" y="3695716"/>
            <a:ext cx="3271929" cy="1822434"/>
          </a:xfrm>
          <a:prstGeom prst="rect">
            <a:avLst/>
          </a:prstGeom>
        </p:spPr>
      </p:pic>
      <p:sp>
        <p:nvSpPr>
          <p:cNvPr id="12" name="Retângulo 11">
            <a:extLst>
              <a:ext uri="{FF2B5EF4-FFF2-40B4-BE49-F238E27FC236}">
                <a16:creationId xmlns:a16="http://schemas.microsoft.com/office/drawing/2014/main" id="{E95633F7-00B2-C8D4-93D7-7F5B9863C90D}"/>
              </a:ext>
            </a:extLst>
          </p:cNvPr>
          <p:cNvSpPr/>
          <p:nvPr/>
        </p:nvSpPr>
        <p:spPr>
          <a:xfrm>
            <a:off x="1853789" y="5029057"/>
            <a:ext cx="883061" cy="152400"/>
          </a:xfrm>
          <a:prstGeom prst="rect">
            <a:avLst/>
          </a:prstGeom>
          <a:solidFill>
            <a:srgbClr val="E6E7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700" dirty="0">
                <a:solidFill>
                  <a:schemeClr val="bg2">
                    <a:lumMod val="25000"/>
                  </a:schemeClr>
                </a:solidFill>
                <a:latin typeface="Arial Black" panose="020B0A04020102020204" pitchFamily="34" charset="0"/>
              </a:rPr>
              <a:t>Restart</a:t>
            </a:r>
          </a:p>
        </p:txBody>
      </p:sp>
    </p:spTree>
    <p:extLst>
      <p:ext uri="{BB962C8B-B14F-4D97-AF65-F5344CB8AC3E}">
        <p14:creationId xmlns:p14="http://schemas.microsoft.com/office/powerpoint/2010/main" val="1098293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04"/>
            <a:ext cx="6858000" cy="9700142"/>
          </a:xfrm>
          <a:prstGeom prst="rect">
            <a:avLst/>
          </a:prstGeom>
        </p:spPr>
      </p:pic>
      <p:sp>
        <p:nvSpPr>
          <p:cNvPr id="3" name="CaixaDeTexto 2">
            <a:extLst>
              <a:ext uri="{FF2B5EF4-FFF2-40B4-BE49-F238E27FC236}">
                <a16:creationId xmlns:a16="http://schemas.microsoft.com/office/drawing/2014/main" id="{09F2F42D-1132-C397-0BC1-06BE85E582AB}"/>
              </a:ext>
            </a:extLst>
          </p:cNvPr>
          <p:cNvSpPr txBox="1"/>
          <p:nvPr/>
        </p:nvSpPr>
        <p:spPr>
          <a:xfrm>
            <a:off x="471487" y="711200"/>
            <a:ext cx="1734770" cy="523220"/>
          </a:xfrm>
          <a:prstGeom prst="rect">
            <a:avLst/>
          </a:prstGeom>
          <a:noFill/>
        </p:spPr>
        <p:txBody>
          <a:bodyPr wrap="none" rtlCol="0">
            <a:spAutoFit/>
          </a:bodyPr>
          <a:lstStyle/>
          <a:p>
            <a:r>
              <a:rPr lang="pt-BR" sz="2800" dirty="0">
                <a:latin typeface="Berlin Sans FB Demi" panose="020E0802020502020306" pitchFamily="34" charset="0"/>
              </a:rPr>
              <a:t>5. Output</a:t>
            </a:r>
          </a:p>
        </p:txBody>
      </p:sp>
      <p:sp>
        <p:nvSpPr>
          <p:cNvPr id="7" name="CaixaDeTexto 6">
            <a:extLst>
              <a:ext uri="{FF2B5EF4-FFF2-40B4-BE49-F238E27FC236}">
                <a16:creationId xmlns:a16="http://schemas.microsoft.com/office/drawing/2014/main" id="{02C65C36-1576-2542-DFB0-7B28D8626C3A}"/>
              </a:ext>
            </a:extLst>
          </p:cNvPr>
          <p:cNvSpPr txBox="1"/>
          <p:nvPr/>
        </p:nvSpPr>
        <p:spPr>
          <a:xfrm>
            <a:off x="471487" y="1371174"/>
            <a:ext cx="5915025" cy="4770537"/>
          </a:xfrm>
          <a:prstGeom prst="rect">
            <a:avLst/>
          </a:prstGeom>
          <a:noFill/>
        </p:spPr>
        <p:txBody>
          <a:bodyPr wrap="square">
            <a:spAutoFit/>
          </a:bodyPr>
          <a:lstStyle/>
          <a:p>
            <a:pPr algn="just">
              <a:spcAft>
                <a:spcPts val="600"/>
              </a:spcAft>
            </a:pPr>
            <a:r>
              <a:rPr lang="en-US" sz="1700" b="0" i="0" u="none" strike="noStrike" dirty="0">
                <a:solidFill>
                  <a:srgbClr val="000000"/>
                </a:solidFill>
                <a:effectLst/>
              </a:rPr>
              <a:t>	There are two types of outputs </a:t>
            </a:r>
            <a:r>
              <a:rPr lang="en-US" sz="1700" dirty="0">
                <a:solidFill>
                  <a:srgbClr val="000000"/>
                </a:solidFill>
              </a:rPr>
              <a:t>(output 1 and output 2) </a:t>
            </a:r>
            <a:r>
              <a:rPr lang="en-US" sz="1700" b="0" i="0" u="none" strike="noStrike" dirty="0">
                <a:solidFill>
                  <a:srgbClr val="000000"/>
                </a:solidFill>
                <a:effectLst/>
              </a:rPr>
              <a:t>generated only after the games have been completed. </a:t>
            </a:r>
            <a:r>
              <a:rPr lang="en-US" sz="1700" b="1" i="0" u="none" strike="noStrike" dirty="0">
                <a:solidFill>
                  <a:srgbClr val="000000"/>
                </a:solidFill>
                <a:effectLst/>
              </a:rPr>
              <a:t>Both outputs are located in the following directory: DD_1.0.3-6 &gt; </a:t>
            </a:r>
            <a:r>
              <a:rPr lang="en-US" sz="1700" b="1" i="0" u="none" strike="noStrike" dirty="0" err="1">
                <a:solidFill>
                  <a:srgbClr val="000000"/>
                </a:solidFill>
                <a:effectLst/>
              </a:rPr>
              <a:t>AR_Project_Data</a:t>
            </a:r>
            <a:r>
              <a:rPr lang="en-US" sz="1700" b="1" i="0" u="none" strike="noStrike" dirty="0">
                <a:solidFill>
                  <a:srgbClr val="000000"/>
                </a:solidFill>
                <a:effectLst/>
              </a:rPr>
              <a:t> &gt; Data.</a:t>
            </a:r>
          </a:p>
          <a:p>
            <a:pPr algn="just">
              <a:spcAft>
                <a:spcPts val="600"/>
              </a:spcAft>
            </a:pPr>
            <a:endParaRPr lang="en-US" sz="1700" b="0" i="0" u="none" strike="noStrike" dirty="0">
              <a:solidFill>
                <a:srgbClr val="000000"/>
              </a:solidFill>
              <a:effectLst/>
            </a:endParaRPr>
          </a:p>
          <a:p>
            <a:pPr algn="just">
              <a:spcAft>
                <a:spcPts val="600"/>
              </a:spcAft>
            </a:pPr>
            <a:r>
              <a:rPr lang="en-US" sz="1700" b="1" i="0" u="none" strike="noStrike" dirty="0">
                <a:solidFill>
                  <a:srgbClr val="000000"/>
                </a:solidFill>
                <a:effectLst/>
              </a:rPr>
              <a:t>5.1. Output 1</a:t>
            </a:r>
          </a:p>
          <a:p>
            <a:pPr algn="just">
              <a:spcAft>
                <a:spcPts val="600"/>
              </a:spcAft>
            </a:pPr>
            <a:r>
              <a:rPr lang="en-US" sz="1700" dirty="0">
                <a:solidFill>
                  <a:srgbClr val="000000"/>
                </a:solidFill>
              </a:rPr>
              <a:t>	 This output option is provided for easy visualization of raw data. Each application generates a Data folder identified with three numbers (e.g., Data_000), inside of which there are three CSV files, one for each game (Figure 18). When opening one of the CSV files, it is necessary to separate the information by commas into columns for better visualization. To do this, click on "DATA" in the toolbar, select the data in column A, and then click "Text to Columns." A dialog box will appear; ensure that the “Delimited" option is selected and click "Next." Then, in the delimiters field, click on the comma option, then "Next," and finally, "Finish" (Figure 19).</a:t>
            </a:r>
            <a:endParaRPr lang="pt-BR" sz="1700" dirty="0"/>
          </a:p>
        </p:txBody>
      </p:sp>
      <p:grpSp>
        <p:nvGrpSpPr>
          <p:cNvPr id="8" name="Agrupar 7">
            <a:extLst>
              <a:ext uri="{FF2B5EF4-FFF2-40B4-BE49-F238E27FC236}">
                <a16:creationId xmlns:a16="http://schemas.microsoft.com/office/drawing/2014/main" id="{DD89ED18-1BE4-D56D-14E8-7ABE067BF8B1}"/>
              </a:ext>
            </a:extLst>
          </p:cNvPr>
          <p:cNvGrpSpPr/>
          <p:nvPr/>
        </p:nvGrpSpPr>
        <p:grpSpPr>
          <a:xfrm>
            <a:off x="1063481" y="6192511"/>
            <a:ext cx="4568061" cy="1837518"/>
            <a:chOff x="540965" y="6153912"/>
            <a:chExt cx="2407713" cy="969868"/>
          </a:xfrm>
        </p:grpSpPr>
        <p:pic>
          <p:nvPicPr>
            <p:cNvPr id="11" name="Imagem 10" descr="Interface gráfica do usuário, Texto, Aplicativo&#10;&#10;Descrição gerada automaticamente">
              <a:extLst>
                <a:ext uri="{FF2B5EF4-FFF2-40B4-BE49-F238E27FC236}">
                  <a16:creationId xmlns:a16="http://schemas.microsoft.com/office/drawing/2014/main" id="{EB2B1C9B-0BBD-2BA7-CFC9-51E3B0635869}"/>
                </a:ext>
              </a:extLst>
            </p:cNvPr>
            <p:cNvPicPr>
              <a:picLocks noChangeAspect="1"/>
            </p:cNvPicPr>
            <p:nvPr/>
          </p:nvPicPr>
          <p:blipFill rotWithShape="1">
            <a:blip r:embed="rId4">
              <a:extLst>
                <a:ext uri="{28A0092B-C50C-407E-A947-70E740481C1C}">
                  <a14:useLocalDpi xmlns:a14="http://schemas.microsoft.com/office/drawing/2010/main" val="0"/>
                </a:ext>
              </a:extLst>
            </a:blip>
            <a:srcRect l="25463" t="18297" r="41666" b="58153"/>
            <a:stretch/>
          </p:blipFill>
          <p:spPr>
            <a:xfrm>
              <a:off x="540965" y="6153912"/>
              <a:ext cx="2407713" cy="969868"/>
            </a:xfrm>
            <a:prstGeom prst="rect">
              <a:avLst/>
            </a:prstGeom>
          </p:spPr>
        </p:pic>
        <p:sp>
          <p:nvSpPr>
            <p:cNvPr id="12" name="Seta: Pentágono 11">
              <a:extLst>
                <a:ext uri="{FF2B5EF4-FFF2-40B4-BE49-F238E27FC236}">
                  <a16:creationId xmlns:a16="http://schemas.microsoft.com/office/drawing/2014/main" id="{2B16139B-2CC1-E023-FF89-E42B9F5583DF}"/>
                </a:ext>
              </a:extLst>
            </p:cNvPr>
            <p:cNvSpPr/>
            <p:nvPr/>
          </p:nvSpPr>
          <p:spPr>
            <a:xfrm>
              <a:off x="548585" y="6156774"/>
              <a:ext cx="1203856" cy="210270"/>
            </a:xfrm>
            <a:prstGeom prst="homePlat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6" name="CaixaDeTexto 15">
            <a:extLst>
              <a:ext uri="{FF2B5EF4-FFF2-40B4-BE49-F238E27FC236}">
                <a16:creationId xmlns:a16="http://schemas.microsoft.com/office/drawing/2014/main" id="{686F6FD6-A254-FD96-7E26-2B67D3B928AD}"/>
              </a:ext>
            </a:extLst>
          </p:cNvPr>
          <p:cNvSpPr txBox="1"/>
          <p:nvPr/>
        </p:nvSpPr>
        <p:spPr>
          <a:xfrm>
            <a:off x="1063481" y="8168174"/>
            <a:ext cx="4568061" cy="954107"/>
          </a:xfrm>
          <a:prstGeom prst="rect">
            <a:avLst/>
          </a:prstGeom>
          <a:noFill/>
        </p:spPr>
        <p:txBody>
          <a:bodyPr wrap="square">
            <a:spAutoFit/>
          </a:bodyPr>
          <a:lstStyle/>
          <a:p>
            <a:pPr algn="just"/>
            <a:r>
              <a:rPr lang="en-US" sz="1400" b="1" i="0" u="none" strike="noStrike" dirty="0">
                <a:solidFill>
                  <a:srgbClr val="000000"/>
                </a:solidFill>
                <a:effectLst/>
              </a:rPr>
              <a:t>Figure 18.</a:t>
            </a:r>
            <a:r>
              <a:rPr lang="en-US" sz="1400" b="0" i="0" u="none" strike="noStrike" dirty="0">
                <a:solidFill>
                  <a:srgbClr val="000000"/>
                </a:solidFill>
                <a:effectLst/>
              </a:rPr>
              <a:t> Location of output 1. In this example, the Data_008 folder was opened, which contains three </a:t>
            </a:r>
            <a:r>
              <a:rPr lang="en-US" sz="1400" dirty="0">
                <a:solidFill>
                  <a:srgbClr val="000000"/>
                </a:solidFill>
              </a:rPr>
              <a:t>CSV</a:t>
            </a:r>
            <a:r>
              <a:rPr lang="en-US" sz="1400" b="0" i="0" u="none" strike="noStrike" dirty="0">
                <a:solidFill>
                  <a:srgbClr val="000000"/>
                </a:solidFill>
                <a:effectLst/>
              </a:rPr>
              <a:t> files corresponding to the three games completed by a single test-taker</a:t>
            </a:r>
            <a:r>
              <a:rPr lang="en-US" sz="1400" dirty="0">
                <a:solidFill>
                  <a:srgbClr val="000000"/>
                </a:solidFill>
              </a:rPr>
              <a:t>.</a:t>
            </a:r>
            <a:endParaRPr lang="pt-BR" sz="1400" dirty="0"/>
          </a:p>
        </p:txBody>
      </p:sp>
      <p:sp>
        <p:nvSpPr>
          <p:cNvPr id="5" name="CaixaDeTexto 4">
            <a:extLst>
              <a:ext uri="{FF2B5EF4-FFF2-40B4-BE49-F238E27FC236}">
                <a16:creationId xmlns:a16="http://schemas.microsoft.com/office/drawing/2014/main" id="{CE4DC2C0-8736-8A89-07F3-16FDB2AA5DF3}"/>
              </a:ext>
            </a:extLst>
          </p:cNvPr>
          <p:cNvSpPr txBox="1"/>
          <p:nvPr/>
        </p:nvSpPr>
        <p:spPr>
          <a:xfrm>
            <a:off x="6318584" y="147592"/>
            <a:ext cx="418704" cy="369332"/>
          </a:xfrm>
          <a:prstGeom prst="rect">
            <a:avLst/>
          </a:prstGeom>
          <a:noFill/>
        </p:spPr>
        <p:txBody>
          <a:bodyPr wrap="none" rtlCol="0">
            <a:spAutoFit/>
          </a:bodyPr>
          <a:lstStyle/>
          <a:p>
            <a:r>
              <a:rPr lang="pt-BR" dirty="0"/>
              <a:t>40</a:t>
            </a:r>
          </a:p>
        </p:txBody>
      </p:sp>
    </p:spTree>
    <p:extLst>
      <p:ext uri="{BB962C8B-B14F-4D97-AF65-F5344CB8AC3E}">
        <p14:creationId xmlns:p14="http://schemas.microsoft.com/office/powerpoint/2010/main" val="3481458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9" name="Imagem 8" descr="Interface gráfica do usuário, Aplicativo, Tabela, Excel&#10;&#10;Descrição gerada automaticamente">
            <a:extLst>
              <a:ext uri="{FF2B5EF4-FFF2-40B4-BE49-F238E27FC236}">
                <a16:creationId xmlns:a16="http://schemas.microsoft.com/office/drawing/2014/main" id="{5BA68DF5-4306-7C13-29F4-15459B0A2153}"/>
              </a:ext>
            </a:extLst>
          </p:cNvPr>
          <p:cNvPicPr>
            <a:picLocks noChangeAspect="1"/>
          </p:cNvPicPr>
          <p:nvPr/>
        </p:nvPicPr>
        <p:blipFill rotWithShape="1">
          <a:blip r:embed="rId4">
            <a:extLst>
              <a:ext uri="{28A0092B-C50C-407E-A947-70E740481C1C}">
                <a14:useLocalDpi xmlns:a14="http://schemas.microsoft.com/office/drawing/2010/main" val="0"/>
              </a:ext>
            </a:extLst>
          </a:blip>
          <a:srcRect t="25970" r="69793" b="28033"/>
          <a:stretch/>
        </p:blipFill>
        <p:spPr>
          <a:xfrm>
            <a:off x="1719167" y="867272"/>
            <a:ext cx="3419666" cy="3052611"/>
          </a:xfrm>
          <a:prstGeom prst="rect">
            <a:avLst/>
          </a:prstGeom>
        </p:spPr>
      </p:pic>
      <p:sp>
        <p:nvSpPr>
          <p:cNvPr id="18" name="CaixaDeTexto 17">
            <a:extLst>
              <a:ext uri="{FF2B5EF4-FFF2-40B4-BE49-F238E27FC236}">
                <a16:creationId xmlns:a16="http://schemas.microsoft.com/office/drawing/2014/main" id="{F4DB3A21-83CF-1A51-7A96-38C28FBF1975}"/>
              </a:ext>
            </a:extLst>
          </p:cNvPr>
          <p:cNvSpPr txBox="1"/>
          <p:nvPr/>
        </p:nvSpPr>
        <p:spPr>
          <a:xfrm>
            <a:off x="1681068" y="3992386"/>
            <a:ext cx="3457766" cy="1892826"/>
          </a:xfrm>
          <a:prstGeom prst="rect">
            <a:avLst/>
          </a:prstGeom>
          <a:noFill/>
        </p:spPr>
        <p:txBody>
          <a:bodyPr wrap="square">
            <a:spAutoFit/>
          </a:bodyPr>
          <a:lstStyle/>
          <a:p>
            <a:pPr algn="just"/>
            <a:r>
              <a:rPr lang="en-US" sz="1300" b="1" dirty="0">
                <a:solidFill>
                  <a:srgbClr val="000000"/>
                </a:solidFill>
              </a:rPr>
              <a:t>Figure 19.</a:t>
            </a:r>
            <a:r>
              <a:rPr lang="en-US" sz="1300" b="0" i="0" u="none" strike="noStrike" dirty="0">
                <a:solidFill>
                  <a:srgbClr val="000000"/>
                </a:solidFill>
                <a:effectLst/>
              </a:rPr>
              <a:t> Visualization of output 1 data after converting information separated by commas into columns. Each file contains sociodemographic information of the test-taker (name, date of birth, gender, and chosen avatar), date and time of the evaluation, total and partial score of each game, delays, and the time taken between the presentation of the trial and the test-taker’s choice.</a:t>
            </a:r>
            <a:endParaRPr lang="pt-BR" sz="1300" dirty="0"/>
          </a:p>
        </p:txBody>
      </p:sp>
      <p:sp>
        <p:nvSpPr>
          <p:cNvPr id="5" name="CaixaDeTexto 4">
            <a:extLst>
              <a:ext uri="{FF2B5EF4-FFF2-40B4-BE49-F238E27FC236}">
                <a16:creationId xmlns:a16="http://schemas.microsoft.com/office/drawing/2014/main" id="{CE4DC2C0-8736-8A89-07F3-16FDB2AA5DF3}"/>
              </a:ext>
            </a:extLst>
          </p:cNvPr>
          <p:cNvSpPr txBox="1"/>
          <p:nvPr/>
        </p:nvSpPr>
        <p:spPr>
          <a:xfrm>
            <a:off x="6318584" y="147592"/>
            <a:ext cx="418704" cy="369332"/>
          </a:xfrm>
          <a:prstGeom prst="rect">
            <a:avLst/>
          </a:prstGeom>
          <a:noFill/>
        </p:spPr>
        <p:txBody>
          <a:bodyPr wrap="none" rtlCol="0">
            <a:spAutoFit/>
          </a:bodyPr>
          <a:lstStyle/>
          <a:p>
            <a:r>
              <a:rPr lang="pt-BR" dirty="0"/>
              <a:t>41</a:t>
            </a:r>
          </a:p>
        </p:txBody>
      </p:sp>
      <p:sp>
        <p:nvSpPr>
          <p:cNvPr id="8" name="CaixaDeTexto 7">
            <a:extLst>
              <a:ext uri="{FF2B5EF4-FFF2-40B4-BE49-F238E27FC236}">
                <a16:creationId xmlns:a16="http://schemas.microsoft.com/office/drawing/2014/main" id="{782732E6-2C85-4FCE-5999-E819CCB9B962}"/>
              </a:ext>
            </a:extLst>
          </p:cNvPr>
          <p:cNvSpPr txBox="1"/>
          <p:nvPr/>
        </p:nvSpPr>
        <p:spPr>
          <a:xfrm>
            <a:off x="471487" y="5990621"/>
            <a:ext cx="5915025" cy="3570208"/>
          </a:xfrm>
          <a:prstGeom prst="rect">
            <a:avLst/>
          </a:prstGeom>
          <a:noFill/>
        </p:spPr>
        <p:txBody>
          <a:bodyPr wrap="square">
            <a:spAutoFit/>
          </a:bodyPr>
          <a:lstStyle/>
          <a:p>
            <a:pPr algn="just">
              <a:spcAft>
                <a:spcPts val="600"/>
              </a:spcAft>
            </a:pPr>
            <a:r>
              <a:rPr lang="en-US" sz="1700" b="0" i="0" u="none" strike="noStrike" dirty="0">
                <a:solidFill>
                  <a:srgbClr val="000000"/>
                </a:solidFill>
                <a:effectLst/>
              </a:rPr>
              <a:t>	</a:t>
            </a:r>
            <a:r>
              <a:rPr lang="en-US" sz="1700" dirty="0">
                <a:effectLst/>
                <a:latin typeface="Calibri" panose="020F0502020204030204" pitchFamily="34" charset="0"/>
                <a:ea typeface="Calibri" panose="020F0502020204030204" pitchFamily="34" charset="0"/>
                <a:cs typeface="Times New Roman" panose="02020603050405020304" pitchFamily="18" charset="0"/>
              </a:rPr>
              <a:t>Output 1 also allows you to arrange the choices in ascending order. To do this, copy cells A16:G51 and paste them into empty cells (e.g., J1) or another worksheet. Then select the Trial column, click on Sort &amp; Filter in the home toolbar, and choose Smallest to Largest. For those interested, this arrangement will enable the manual construction of a matrix similar to Table 1 </a:t>
            </a:r>
            <a:r>
              <a:rPr lang="en-US" sz="1700" b="0" i="0" u="none" strike="noStrike" dirty="0">
                <a:solidFill>
                  <a:srgbClr val="000000"/>
                </a:solidFill>
                <a:effectLst/>
              </a:rPr>
              <a:t>(see section </a:t>
            </a:r>
            <a:r>
              <a:rPr lang="en-US" sz="1700" b="0" i="0" u="none" strike="noStrike" dirty="0">
                <a:solidFill>
                  <a:srgbClr val="000000"/>
                </a:solidFill>
                <a:effectLst/>
                <a:hlinkClick r:id="rId5" action="ppaction://hlinksldjump"/>
              </a:rPr>
              <a:t>2.1. Methods for obtaining the subjective value</a:t>
            </a:r>
            <a:r>
              <a:rPr lang="en-US" sz="1700" b="0" i="0" u="none" strike="noStrike" dirty="0">
                <a:solidFill>
                  <a:srgbClr val="000000"/>
                </a:solidFill>
                <a:effectLst/>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from which the subjective values (regardless of the adopted method) and the areas under the curve of each task can be calculated. However, this is not necessary, as output 2 provides this and other pre-processed data, as will be described below.</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endParaRPr lang="pt-BR" sz="1700" dirty="0"/>
          </a:p>
        </p:txBody>
      </p:sp>
    </p:spTree>
    <p:extLst>
      <p:ext uri="{BB962C8B-B14F-4D97-AF65-F5344CB8AC3E}">
        <p14:creationId xmlns:p14="http://schemas.microsoft.com/office/powerpoint/2010/main" val="262995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6475666-5569-60D1-A8F0-C171D0D8075B}"/>
              </a:ext>
            </a:extLst>
          </p:cNvPr>
          <p:cNvSpPr txBox="1"/>
          <p:nvPr/>
        </p:nvSpPr>
        <p:spPr>
          <a:xfrm>
            <a:off x="446773" y="939237"/>
            <a:ext cx="5915025" cy="3908762"/>
          </a:xfrm>
          <a:prstGeom prst="rect">
            <a:avLst/>
          </a:prstGeom>
          <a:noFill/>
        </p:spPr>
        <p:txBody>
          <a:bodyPr wrap="square">
            <a:spAutoFit/>
          </a:bodyPr>
          <a:lstStyle/>
          <a:p>
            <a:pPr algn="just">
              <a:spcAft>
                <a:spcPts val="600"/>
              </a:spcAft>
            </a:pPr>
            <a:r>
              <a:rPr lang="en-US" sz="1700" b="1" i="0" u="none" strike="noStrike" dirty="0">
                <a:solidFill>
                  <a:srgbClr val="000000"/>
                </a:solidFill>
                <a:effectLst/>
              </a:rPr>
              <a:t>5.2. Output 2</a:t>
            </a:r>
            <a:r>
              <a:rPr lang="en-US" sz="1700" b="0" i="0" u="none" strike="noStrike" dirty="0">
                <a:solidFill>
                  <a:srgbClr val="000000"/>
                </a:solidFill>
                <a:effectLst/>
              </a:rPr>
              <a:t>	</a:t>
            </a:r>
          </a:p>
          <a:p>
            <a:pPr algn="just">
              <a:spcAft>
                <a:spcPts val="600"/>
              </a:spcAft>
            </a:pPr>
            <a:r>
              <a:rPr lang="en-US" sz="1700" b="0" i="0" u="none" strike="noStrike" dirty="0">
                <a:solidFill>
                  <a:srgbClr val="000000"/>
                </a:solidFill>
                <a:effectLst/>
              </a:rPr>
              <a:t>	 The other output option (Output 2, named </a:t>
            </a:r>
            <a:r>
              <a:rPr lang="en-US" sz="1700" b="0" i="0" u="none" strike="noStrike" dirty="0" err="1">
                <a:solidFill>
                  <a:srgbClr val="000000"/>
                </a:solidFill>
                <a:effectLst/>
              </a:rPr>
              <a:t>Data_OneLine</a:t>
            </a:r>
            <a:r>
              <a:rPr lang="en-US" sz="1700" b="0" i="0" u="none" strike="noStrike" dirty="0">
                <a:solidFill>
                  <a:srgbClr val="000000"/>
                </a:solidFill>
                <a:effectLst/>
              </a:rPr>
              <a:t>) is a single CSV file also located in the Data folder (Figure 20A). It contains all the test-takers’ responses in the three games, organized in one line per test-taker. With each new administration, a line is added immediately below the first to store information in a format that allows statistical analyses by most programs. </a:t>
            </a:r>
          </a:p>
          <a:p>
            <a:pPr algn="just">
              <a:spcAft>
                <a:spcPts val="600"/>
              </a:spcAft>
            </a:pPr>
            <a:r>
              <a:rPr lang="en-US" sz="1700" b="0" i="0" u="none" strike="noStrike" dirty="0">
                <a:solidFill>
                  <a:srgbClr val="000000"/>
                </a:solidFill>
                <a:effectLst/>
              </a:rPr>
              <a:t>	In addition to covering all the data from the first output, this second option automatically calculates the test-takers’ age in years and months, provides the sequence of games, gives absolute and normalized DD indexes of the </a:t>
            </a:r>
            <a:r>
              <a:rPr lang="en-US" sz="1700" b="1" i="0" u="none" strike="noStrike" dirty="0">
                <a:solidFill>
                  <a:srgbClr val="000000"/>
                </a:solidFill>
                <a:effectLst/>
              </a:rPr>
              <a:t>subjective value </a:t>
            </a:r>
            <a:r>
              <a:rPr lang="en-US" sz="1700" b="0" i="0" u="none" strike="noStrike" dirty="0">
                <a:solidFill>
                  <a:srgbClr val="000000"/>
                </a:solidFill>
                <a:effectLst/>
              </a:rPr>
              <a:t>(by the proportion method), and the </a:t>
            </a:r>
            <a:r>
              <a:rPr lang="en-US" sz="1700" b="1" i="0" u="none" strike="noStrike" dirty="0">
                <a:solidFill>
                  <a:srgbClr val="000000"/>
                </a:solidFill>
                <a:effectLst/>
              </a:rPr>
              <a:t>area under the curve </a:t>
            </a:r>
            <a:r>
              <a:rPr lang="en-US" sz="1700" b="0" i="0" u="none" strike="noStrike" dirty="0">
                <a:solidFill>
                  <a:srgbClr val="000000"/>
                </a:solidFill>
                <a:effectLst/>
              </a:rPr>
              <a:t>(AUC) of each game in one line per test-taker (Figure 20B).</a:t>
            </a:r>
            <a:endParaRPr lang="pt-BR" sz="1700" dirty="0"/>
          </a:p>
        </p:txBody>
      </p:sp>
      <p:pic>
        <p:nvPicPr>
          <p:cNvPr id="8" name="Imagem 7" descr="Interface gráfica do usuário, Aplicativo, Tabela&#10;&#10;Descrição gerada automaticamente">
            <a:extLst>
              <a:ext uri="{FF2B5EF4-FFF2-40B4-BE49-F238E27FC236}">
                <a16:creationId xmlns:a16="http://schemas.microsoft.com/office/drawing/2014/main" id="{9A48D874-ED5F-D008-FDB6-EBA5E02B0E7B}"/>
              </a:ext>
            </a:extLst>
          </p:cNvPr>
          <p:cNvPicPr>
            <a:picLocks noChangeAspect="1"/>
          </p:cNvPicPr>
          <p:nvPr/>
        </p:nvPicPr>
        <p:blipFill rotWithShape="1">
          <a:blip r:embed="rId4">
            <a:extLst>
              <a:ext uri="{28A0092B-C50C-407E-A947-70E740481C1C}">
                <a14:useLocalDpi xmlns:a14="http://schemas.microsoft.com/office/drawing/2010/main" val="0"/>
              </a:ext>
            </a:extLst>
          </a:blip>
          <a:srcRect t="25676" r="17222" b="55747"/>
          <a:stretch/>
        </p:blipFill>
        <p:spPr>
          <a:xfrm>
            <a:off x="749619" y="7829396"/>
            <a:ext cx="5636893" cy="716280"/>
          </a:xfrm>
          <a:prstGeom prst="rect">
            <a:avLst/>
          </a:prstGeom>
        </p:spPr>
      </p:pic>
      <p:pic>
        <p:nvPicPr>
          <p:cNvPr id="10" name="Imagem 9" descr="Interface gráfica do usuário, Diagrama, Aplicativo&#10;&#10;Descrição gerada automaticamente">
            <a:extLst>
              <a:ext uri="{FF2B5EF4-FFF2-40B4-BE49-F238E27FC236}">
                <a16:creationId xmlns:a16="http://schemas.microsoft.com/office/drawing/2014/main" id="{C14268A8-2309-8D64-3281-9466D962F1FB}"/>
              </a:ext>
            </a:extLst>
          </p:cNvPr>
          <p:cNvPicPr>
            <a:picLocks noChangeAspect="1"/>
          </p:cNvPicPr>
          <p:nvPr/>
        </p:nvPicPr>
        <p:blipFill rotWithShape="1">
          <a:blip r:embed="rId5">
            <a:extLst>
              <a:ext uri="{28A0092B-C50C-407E-A947-70E740481C1C}">
                <a14:useLocalDpi xmlns:a14="http://schemas.microsoft.com/office/drawing/2010/main" val="0"/>
              </a:ext>
            </a:extLst>
          </a:blip>
          <a:srcRect l="24333" t="16412" r="47112" b="6340"/>
          <a:stretch/>
        </p:blipFill>
        <p:spPr>
          <a:xfrm>
            <a:off x="773430" y="5156818"/>
            <a:ext cx="1420200" cy="2160000"/>
          </a:xfrm>
          <a:prstGeom prst="rect">
            <a:avLst/>
          </a:prstGeom>
        </p:spPr>
      </p:pic>
      <p:sp>
        <p:nvSpPr>
          <p:cNvPr id="11" name="Seta: Pentágono 10">
            <a:extLst>
              <a:ext uri="{FF2B5EF4-FFF2-40B4-BE49-F238E27FC236}">
                <a16:creationId xmlns:a16="http://schemas.microsoft.com/office/drawing/2014/main" id="{045FEB2B-5BE0-9C3A-0589-E89B026984CB}"/>
              </a:ext>
            </a:extLst>
          </p:cNvPr>
          <p:cNvSpPr/>
          <p:nvPr/>
        </p:nvSpPr>
        <p:spPr>
          <a:xfrm>
            <a:off x="753474" y="5155533"/>
            <a:ext cx="894681" cy="229333"/>
          </a:xfrm>
          <a:prstGeom prst="homePlat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Fluxograma: Conector 11">
            <a:extLst>
              <a:ext uri="{FF2B5EF4-FFF2-40B4-BE49-F238E27FC236}">
                <a16:creationId xmlns:a16="http://schemas.microsoft.com/office/drawing/2014/main" id="{B26FAE28-0608-BDCF-D829-95F269644D93}"/>
              </a:ext>
            </a:extLst>
          </p:cNvPr>
          <p:cNvSpPr/>
          <p:nvPr/>
        </p:nvSpPr>
        <p:spPr>
          <a:xfrm>
            <a:off x="665753" y="4990544"/>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13" name="Fluxograma: Conector 12">
            <a:extLst>
              <a:ext uri="{FF2B5EF4-FFF2-40B4-BE49-F238E27FC236}">
                <a16:creationId xmlns:a16="http://schemas.microsoft.com/office/drawing/2014/main" id="{32A56742-2D77-DFE3-6384-1D03E291131B}"/>
              </a:ext>
            </a:extLst>
          </p:cNvPr>
          <p:cNvSpPr/>
          <p:nvPr/>
        </p:nvSpPr>
        <p:spPr>
          <a:xfrm>
            <a:off x="587717" y="7634414"/>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15" name="CaixaDeTexto 14">
            <a:extLst>
              <a:ext uri="{FF2B5EF4-FFF2-40B4-BE49-F238E27FC236}">
                <a16:creationId xmlns:a16="http://schemas.microsoft.com/office/drawing/2014/main" id="{BD7F820E-7297-0B96-C641-C9BF286EBD5D}"/>
              </a:ext>
            </a:extLst>
          </p:cNvPr>
          <p:cNvSpPr txBox="1"/>
          <p:nvPr/>
        </p:nvSpPr>
        <p:spPr>
          <a:xfrm>
            <a:off x="2267519" y="5149065"/>
            <a:ext cx="4094279" cy="2945999"/>
          </a:xfrm>
          <a:prstGeom prst="rect">
            <a:avLst/>
          </a:prstGeom>
          <a:noFill/>
        </p:spPr>
        <p:txBody>
          <a:bodyPr wrap="square">
            <a:spAutoFit/>
          </a:bodyPr>
          <a:lstStyle/>
          <a:p>
            <a:pPr algn="just">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 Locate the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Data_OneLine</a:t>
            </a:r>
            <a:r>
              <a:rPr lang="en-US" sz="1400" dirty="0">
                <a:effectLst/>
                <a:latin typeface="Calibri" panose="020F0502020204030204" pitchFamily="34" charset="0"/>
                <a:ea typeface="Calibri" panose="020F0502020204030204" pitchFamily="34" charset="0"/>
                <a:cs typeface="Times New Roman" panose="02020603050405020304" pitchFamily="18" charset="0"/>
              </a:rPr>
              <a:t> CSV file in the Data folder; (B) As mentioned earlier, you need to split the comma-separated information into columns. This output stores the information in a format that facilitates the transposition of raw data to the database. Note that on line 4, "Debug" is written, indicating the game's abbreviated presentation mode, as described in</a:t>
            </a:r>
            <a:r>
              <a:rPr lang="en-US" sz="1400" b="0" i="0" u="none" strike="noStrike" dirty="0">
                <a:solidFill>
                  <a:srgbClr val="000000"/>
                </a:solidFill>
                <a:effectLst/>
              </a:rPr>
              <a:t> section </a:t>
            </a:r>
            <a:r>
              <a:rPr lang="en-US" sz="1400" b="0" i="0" u="none" strike="noStrike" dirty="0">
                <a:solidFill>
                  <a:srgbClr val="000000"/>
                </a:solidFill>
                <a:effectLst/>
                <a:hlinkClick r:id="rId6" action="ppaction://hlinksldjump"/>
              </a:rPr>
              <a:t>6.6. Debug</a:t>
            </a:r>
            <a:r>
              <a:rPr lang="en-US" sz="1400" b="0" i="0" u="none" strike="noStrike" dirty="0">
                <a:solidFill>
                  <a:srgbClr val="000000"/>
                </a:solidFill>
                <a:effectLst/>
              </a:rPr>
              <a:t>.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Also, observe that cells K4 to M4 have different option values as they were modified using the user interface, which will be discussed later.</a:t>
            </a:r>
            <a:endParaRPr lang="pt-B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pt-BR" sz="1400" dirty="0"/>
          </a:p>
        </p:txBody>
      </p:sp>
      <p:sp>
        <p:nvSpPr>
          <p:cNvPr id="7" name="CaixaDeTexto 6">
            <a:extLst>
              <a:ext uri="{FF2B5EF4-FFF2-40B4-BE49-F238E27FC236}">
                <a16:creationId xmlns:a16="http://schemas.microsoft.com/office/drawing/2014/main" id="{EE6E9BDE-BFC2-3BB6-F7C5-624514CD9799}"/>
              </a:ext>
            </a:extLst>
          </p:cNvPr>
          <p:cNvSpPr txBox="1"/>
          <p:nvPr/>
        </p:nvSpPr>
        <p:spPr>
          <a:xfrm>
            <a:off x="665753" y="8622205"/>
            <a:ext cx="3517900" cy="307777"/>
          </a:xfrm>
          <a:prstGeom prst="rect">
            <a:avLst/>
          </a:prstGeom>
          <a:noFill/>
        </p:spPr>
        <p:txBody>
          <a:bodyPr wrap="square">
            <a:spAutoFit/>
          </a:bodyPr>
          <a:lstStyle/>
          <a:p>
            <a:r>
              <a:rPr lang="en-US" sz="1400" b="1" dirty="0">
                <a:solidFill>
                  <a:srgbClr val="000000"/>
                </a:solidFill>
              </a:rPr>
              <a:t>F</a:t>
            </a:r>
            <a:r>
              <a:rPr lang="en-US" sz="1400" b="1" i="0" u="none" strike="noStrike" dirty="0">
                <a:solidFill>
                  <a:srgbClr val="000000"/>
                </a:solidFill>
                <a:effectLst/>
              </a:rPr>
              <a:t>igure </a:t>
            </a:r>
            <a:r>
              <a:rPr lang="en-US" sz="1400" b="1" dirty="0">
                <a:solidFill>
                  <a:srgbClr val="000000"/>
                </a:solidFill>
              </a:rPr>
              <a:t>20</a:t>
            </a:r>
            <a:r>
              <a:rPr lang="en-US" sz="1400" b="1" i="0" u="none" strike="noStrike" dirty="0">
                <a:solidFill>
                  <a:srgbClr val="000000"/>
                </a:solidFill>
                <a:effectLst/>
              </a:rPr>
              <a:t>. </a:t>
            </a:r>
            <a:r>
              <a:rPr lang="en-US" sz="1400" b="0" i="0" u="none" strike="noStrike" dirty="0">
                <a:solidFill>
                  <a:srgbClr val="000000"/>
                </a:solidFill>
                <a:effectLst/>
              </a:rPr>
              <a:t>Location and opening of output 2.</a:t>
            </a:r>
            <a:endParaRPr lang="pt-BR" sz="1400" dirty="0"/>
          </a:p>
        </p:txBody>
      </p:sp>
      <p:sp>
        <p:nvSpPr>
          <p:cNvPr id="9" name="CaixaDeTexto 8">
            <a:extLst>
              <a:ext uri="{FF2B5EF4-FFF2-40B4-BE49-F238E27FC236}">
                <a16:creationId xmlns:a16="http://schemas.microsoft.com/office/drawing/2014/main" id="{386FCD74-E032-9545-9EC1-554D73EEFDC5}"/>
              </a:ext>
            </a:extLst>
          </p:cNvPr>
          <p:cNvSpPr txBox="1"/>
          <p:nvPr/>
        </p:nvSpPr>
        <p:spPr>
          <a:xfrm>
            <a:off x="6318584" y="147592"/>
            <a:ext cx="418704" cy="369332"/>
          </a:xfrm>
          <a:prstGeom prst="rect">
            <a:avLst/>
          </a:prstGeom>
          <a:noFill/>
        </p:spPr>
        <p:txBody>
          <a:bodyPr wrap="none" rtlCol="0">
            <a:spAutoFit/>
          </a:bodyPr>
          <a:lstStyle/>
          <a:p>
            <a:r>
              <a:rPr lang="pt-BR" dirty="0"/>
              <a:t>42</a:t>
            </a:r>
          </a:p>
        </p:txBody>
      </p:sp>
    </p:spTree>
    <p:extLst>
      <p:ext uri="{BB962C8B-B14F-4D97-AF65-F5344CB8AC3E}">
        <p14:creationId xmlns:p14="http://schemas.microsoft.com/office/powerpoint/2010/main" val="2380592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2AB63AA-A40D-3882-327C-E33607964AA8}"/>
              </a:ext>
            </a:extLst>
          </p:cNvPr>
          <p:cNvSpPr txBox="1"/>
          <p:nvPr/>
        </p:nvSpPr>
        <p:spPr>
          <a:xfrm>
            <a:off x="471488" y="726474"/>
            <a:ext cx="5915024" cy="615553"/>
          </a:xfrm>
          <a:prstGeom prst="rect">
            <a:avLst/>
          </a:prstGeom>
          <a:noFill/>
        </p:spPr>
        <p:txBody>
          <a:bodyPr wrap="square">
            <a:spAutoFit/>
          </a:bodyPr>
          <a:lstStyle/>
          <a:p>
            <a:r>
              <a:rPr lang="en-US" sz="1700" b="0" i="0" u="none" strike="noStrike" dirty="0">
                <a:solidFill>
                  <a:srgbClr val="000000"/>
                </a:solidFill>
                <a:effectLst/>
              </a:rPr>
              <a:t>Table 4 provides the abbreviations and their corresponding meanings for Output 2 (</a:t>
            </a:r>
            <a:r>
              <a:rPr lang="en-US" sz="1700" b="0" i="0" u="none" strike="noStrike" dirty="0" err="1">
                <a:solidFill>
                  <a:srgbClr val="000000"/>
                </a:solidFill>
                <a:effectLst/>
              </a:rPr>
              <a:t>Data_OneLine</a:t>
            </a:r>
            <a:r>
              <a:rPr lang="en-US" sz="1700" b="0" i="0" u="none" strike="noStrike" dirty="0">
                <a:solidFill>
                  <a:srgbClr val="000000"/>
                </a:solidFill>
                <a:effectLst/>
              </a:rPr>
              <a:t>).</a:t>
            </a:r>
            <a:endParaRPr lang="pt-BR" sz="1700" dirty="0"/>
          </a:p>
        </p:txBody>
      </p:sp>
      <p:sp>
        <p:nvSpPr>
          <p:cNvPr id="3" name="CaixaDeTexto 2">
            <a:extLst>
              <a:ext uri="{FF2B5EF4-FFF2-40B4-BE49-F238E27FC236}">
                <a16:creationId xmlns:a16="http://schemas.microsoft.com/office/drawing/2014/main" id="{3A8DF8BA-BF41-FB7C-95FC-DBBB776E0933}"/>
              </a:ext>
            </a:extLst>
          </p:cNvPr>
          <p:cNvSpPr txBox="1"/>
          <p:nvPr/>
        </p:nvSpPr>
        <p:spPr>
          <a:xfrm>
            <a:off x="6318584" y="147592"/>
            <a:ext cx="418704" cy="369332"/>
          </a:xfrm>
          <a:prstGeom prst="rect">
            <a:avLst/>
          </a:prstGeom>
          <a:noFill/>
        </p:spPr>
        <p:txBody>
          <a:bodyPr wrap="none" rtlCol="0">
            <a:spAutoFit/>
          </a:bodyPr>
          <a:lstStyle/>
          <a:p>
            <a:r>
              <a:rPr lang="pt-BR" dirty="0"/>
              <a:t>43</a:t>
            </a:r>
          </a:p>
        </p:txBody>
      </p:sp>
      <p:graphicFrame>
        <p:nvGraphicFramePr>
          <p:cNvPr id="7" name="Tabela 6">
            <a:extLst>
              <a:ext uri="{FF2B5EF4-FFF2-40B4-BE49-F238E27FC236}">
                <a16:creationId xmlns:a16="http://schemas.microsoft.com/office/drawing/2014/main" id="{73D5CA05-0728-C55B-64BE-12364A432CDC}"/>
              </a:ext>
            </a:extLst>
          </p:cNvPr>
          <p:cNvGraphicFramePr>
            <a:graphicFrameLocks noGrp="1"/>
          </p:cNvGraphicFramePr>
          <p:nvPr>
            <p:extLst>
              <p:ext uri="{D42A27DB-BD31-4B8C-83A1-F6EECF244321}">
                <p14:modId xmlns:p14="http://schemas.microsoft.com/office/powerpoint/2010/main" val="756439371"/>
              </p:ext>
            </p:extLst>
          </p:nvPr>
        </p:nvGraphicFramePr>
        <p:xfrm>
          <a:off x="471487" y="1681788"/>
          <a:ext cx="5847096" cy="6345573"/>
        </p:xfrm>
        <a:graphic>
          <a:graphicData uri="http://schemas.openxmlformats.org/drawingml/2006/table">
            <a:tbl>
              <a:tblPr firstRow="1" firstCol="1" bandRow="1">
                <a:tableStyleId>{2D5ABB26-0587-4C30-8999-92F81FD0307C}</a:tableStyleId>
              </a:tblPr>
              <a:tblGrid>
                <a:gridCol w="2241364">
                  <a:extLst>
                    <a:ext uri="{9D8B030D-6E8A-4147-A177-3AD203B41FA5}">
                      <a16:colId xmlns:a16="http://schemas.microsoft.com/office/drawing/2014/main" val="2101474580"/>
                    </a:ext>
                  </a:extLst>
                </a:gridCol>
                <a:gridCol w="3605732">
                  <a:extLst>
                    <a:ext uri="{9D8B030D-6E8A-4147-A177-3AD203B41FA5}">
                      <a16:colId xmlns:a16="http://schemas.microsoft.com/office/drawing/2014/main" val="540144095"/>
                    </a:ext>
                  </a:extLst>
                </a:gridCol>
              </a:tblGrid>
              <a:tr h="242470">
                <a:tc gridSpan="2">
                  <a:txBody>
                    <a:bodyPr/>
                    <a:lstStyle/>
                    <a:p>
                      <a:pPr>
                        <a:lnSpc>
                          <a:spcPct val="107000"/>
                        </a:lnSpc>
                        <a:spcBef>
                          <a:spcPts val="600"/>
                        </a:spcBef>
                        <a:spcAft>
                          <a:spcPts val="600"/>
                        </a:spcAft>
                      </a:pPr>
                      <a:r>
                        <a:rPr lang="en-US" sz="1400" b="1" dirty="0">
                          <a:effectLst/>
                        </a:rPr>
                        <a:t>Table 4. Abbreviations </a:t>
                      </a:r>
                      <a:r>
                        <a:rPr lang="en-US" sz="1400" dirty="0">
                          <a:effectLst/>
                        </a:rPr>
                        <a:t>and their meanings of the Output </a:t>
                      </a:r>
                      <a:r>
                        <a:rPr lang="en-US" sz="1400" dirty="0" err="1">
                          <a:effectLst/>
                        </a:rPr>
                        <a:t>Data_OneLine</a:t>
                      </a:r>
                      <a:endParaRPr lang="pt-BR" sz="12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val="3655538784"/>
                  </a:ext>
                </a:extLst>
              </a:tr>
              <a:tr h="314168">
                <a:tc>
                  <a:txBody>
                    <a:bodyPr/>
                    <a:lstStyle/>
                    <a:p>
                      <a:pPr>
                        <a:lnSpc>
                          <a:spcPct val="107000"/>
                        </a:lnSpc>
                        <a:spcBef>
                          <a:spcPts val="600"/>
                        </a:spcBef>
                        <a:spcAft>
                          <a:spcPts val="600"/>
                        </a:spcAft>
                      </a:pPr>
                      <a:r>
                        <a:rPr lang="en-US" sz="1200" b="1" dirty="0">
                          <a:solidFill>
                            <a:schemeClr val="tx1"/>
                          </a:solidFill>
                          <a:effectLst/>
                        </a:rPr>
                        <a:t>Initials</a:t>
                      </a:r>
                      <a:endParaRPr lang="pt-BR" sz="1200" b="1" dirty="0">
                        <a:solidFill>
                          <a:schemeClr val="tx1"/>
                        </a:solidFill>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nSpc>
                          <a:spcPct val="107000"/>
                        </a:lnSpc>
                        <a:spcBef>
                          <a:spcPts val="600"/>
                        </a:spcBef>
                        <a:spcAft>
                          <a:spcPts val="600"/>
                        </a:spcAft>
                      </a:pPr>
                      <a:r>
                        <a:rPr lang="en-US" sz="1200" b="1" dirty="0">
                          <a:solidFill>
                            <a:schemeClr val="tx1"/>
                          </a:solidFill>
                          <a:effectLst/>
                        </a:rPr>
                        <a:t>Meaning</a:t>
                      </a:r>
                      <a:endParaRPr lang="pt-BR" sz="1200" b="1" dirty="0">
                        <a:solidFill>
                          <a:schemeClr val="tx1"/>
                        </a:solidFill>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76027747"/>
                  </a:ext>
                </a:extLst>
              </a:tr>
              <a:tr h="207892">
                <a:tc>
                  <a:txBody>
                    <a:bodyPr/>
                    <a:lstStyle/>
                    <a:p>
                      <a:pPr>
                        <a:lnSpc>
                          <a:spcPct val="107000"/>
                        </a:lnSpc>
                        <a:spcBef>
                          <a:spcPts val="600"/>
                        </a:spcBef>
                        <a:spcAft>
                          <a:spcPts val="600"/>
                        </a:spcAft>
                      </a:pPr>
                      <a:r>
                        <a:rPr lang="en-US" sz="1200" dirty="0">
                          <a:effectLst/>
                        </a:rPr>
                        <a:t>I or IM</a:t>
                      </a:r>
                      <a:endParaRPr lang="pt-BR" sz="1200" dirty="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Bef>
                          <a:spcPts val="600"/>
                        </a:spcBef>
                        <a:spcAft>
                          <a:spcPts val="600"/>
                        </a:spcAft>
                      </a:pPr>
                      <a:r>
                        <a:rPr lang="en-US" sz="1200" dirty="0">
                          <a:effectLst/>
                        </a:rPr>
                        <a:t>Imaginary Game (hypothetical task)</a:t>
                      </a:r>
                      <a:endParaRPr lang="pt-BR"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551930829"/>
                  </a:ext>
                </a:extLst>
              </a:tr>
              <a:tr h="207892">
                <a:tc>
                  <a:txBody>
                    <a:bodyPr/>
                    <a:lstStyle/>
                    <a:p>
                      <a:pPr>
                        <a:lnSpc>
                          <a:spcPct val="107000"/>
                        </a:lnSpc>
                        <a:spcBef>
                          <a:spcPts val="600"/>
                        </a:spcBef>
                        <a:spcAft>
                          <a:spcPts val="600"/>
                        </a:spcAft>
                      </a:pPr>
                      <a:r>
                        <a:rPr lang="en-US" sz="1200" dirty="0">
                          <a:effectLst/>
                        </a:rPr>
                        <a:t>P or PT</a:t>
                      </a:r>
                      <a:endParaRPr lang="pt-BR" sz="1200" dirty="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Bef>
                          <a:spcPts val="600"/>
                        </a:spcBef>
                        <a:spcAft>
                          <a:spcPts val="600"/>
                        </a:spcAft>
                      </a:pPr>
                      <a:r>
                        <a:rPr lang="en-US" sz="1200">
                          <a:effectLst/>
                        </a:rPr>
                        <a:t>Patience Game  </a:t>
                      </a:r>
                      <a:endParaRPr lang="pt-BR"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483485411"/>
                  </a:ext>
                </a:extLst>
              </a:tr>
              <a:tr h="384451">
                <a:tc>
                  <a:txBody>
                    <a:bodyPr/>
                    <a:lstStyle/>
                    <a:p>
                      <a:pPr>
                        <a:lnSpc>
                          <a:spcPct val="107000"/>
                        </a:lnSpc>
                        <a:spcBef>
                          <a:spcPts val="600"/>
                        </a:spcBef>
                        <a:spcAft>
                          <a:spcPts val="600"/>
                        </a:spcAft>
                      </a:pPr>
                      <a:r>
                        <a:rPr lang="en-US" sz="1200" dirty="0">
                          <a:effectLst/>
                        </a:rPr>
                        <a:t>R or RL</a:t>
                      </a:r>
                      <a:endParaRPr lang="pt-BR" sz="12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1200" dirty="0">
                          <a:effectLst/>
                        </a:rPr>
                        <a:t>Real Game (real-time task)</a:t>
                      </a:r>
                      <a:endParaRPr lang="pt-BR" sz="12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8250685"/>
                  </a:ext>
                </a:extLst>
              </a:tr>
              <a:tr h="635108">
                <a:tc>
                  <a:txBody>
                    <a:bodyPr/>
                    <a:lstStyle/>
                    <a:p>
                      <a:pPr>
                        <a:lnSpc>
                          <a:spcPct val="107000"/>
                        </a:lnSpc>
                        <a:spcBef>
                          <a:spcPts val="600"/>
                        </a:spcBef>
                        <a:spcAft>
                          <a:spcPts val="600"/>
                        </a:spcAft>
                      </a:pPr>
                      <a:r>
                        <a:rPr lang="en-US" sz="1200" dirty="0">
                          <a:effectLst/>
                        </a:rPr>
                        <a:t>IM</a:t>
                      </a:r>
                      <a:r>
                        <a:rPr lang="en-US" sz="1200" i="1" dirty="0">
                          <a:effectLst/>
                        </a:rPr>
                        <a:t>numb</a:t>
                      </a:r>
                      <a:r>
                        <a:rPr lang="en-US" sz="1200" baseline="-25000" dirty="0">
                          <a:effectLst/>
                        </a:rPr>
                        <a:t>1</a:t>
                      </a:r>
                      <a:r>
                        <a:rPr lang="en-US" sz="1200" dirty="0">
                          <a:effectLst/>
                        </a:rPr>
                        <a:t>_D</a:t>
                      </a:r>
                      <a:r>
                        <a:rPr lang="en-US" sz="1200" i="1" dirty="0">
                          <a:effectLst/>
                        </a:rPr>
                        <a:t>numb</a:t>
                      </a:r>
                      <a:r>
                        <a:rPr lang="en-US" sz="1200" baseline="-25000" dirty="0">
                          <a:effectLst/>
                        </a:rPr>
                        <a:t>2</a:t>
                      </a:r>
                      <a:r>
                        <a:rPr lang="en-US" sz="1200" dirty="0">
                          <a:effectLst/>
                        </a:rPr>
                        <a:t>R</a:t>
                      </a:r>
                      <a:r>
                        <a:rPr lang="en-US" sz="1200" i="1" dirty="0">
                          <a:effectLst/>
                        </a:rPr>
                        <a:t>numb</a:t>
                      </a:r>
                      <a:r>
                        <a:rPr lang="en-US" sz="1200" baseline="-25000" dirty="0">
                          <a:effectLst/>
                        </a:rPr>
                        <a:t>3 </a:t>
                      </a:r>
                      <a:r>
                        <a:rPr lang="en-US" sz="1200" dirty="0">
                          <a:effectLst/>
                        </a:rPr>
                        <a:t>(e.g., IM01_D1R1)</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rowSpan="3">
                  <a:txBody>
                    <a:bodyPr/>
                    <a:lstStyle/>
                    <a:p>
                      <a:pPr algn="just">
                        <a:lnSpc>
                          <a:spcPct val="107000"/>
                        </a:lnSpc>
                        <a:spcBef>
                          <a:spcPts val="600"/>
                        </a:spcBef>
                        <a:spcAft>
                          <a:spcPts val="600"/>
                        </a:spcAft>
                      </a:pPr>
                      <a:r>
                        <a:rPr lang="en-US" sz="1200" dirty="0">
                          <a:effectLst/>
                        </a:rPr>
                        <a:t>D = delays; R =reward ; Numb</a:t>
                      </a:r>
                      <a:r>
                        <a:rPr lang="en-US" sz="1200" baseline="-25000" dirty="0">
                          <a:effectLst/>
                        </a:rPr>
                        <a:t>1</a:t>
                      </a:r>
                      <a:r>
                        <a:rPr lang="en-US" sz="1200" dirty="0">
                          <a:effectLst/>
                        </a:rPr>
                        <a:t> = numerical position in ascending order; Numb</a:t>
                      </a:r>
                      <a:r>
                        <a:rPr lang="en-US" sz="1200" baseline="-25000" dirty="0">
                          <a:effectLst/>
                        </a:rPr>
                        <a:t>2</a:t>
                      </a:r>
                      <a:r>
                        <a:rPr lang="en-US" sz="1200" dirty="0">
                          <a:effectLst/>
                        </a:rPr>
                        <a:t> = delay ID (e.g., 1 = 7s, 2 = 15s; 3 = 30s; 4 = 60s); Numb</a:t>
                      </a:r>
                      <a:r>
                        <a:rPr lang="en-US" sz="1200" baseline="-25000" dirty="0">
                          <a:effectLst/>
                        </a:rPr>
                        <a:t>3</a:t>
                      </a:r>
                      <a:r>
                        <a:rPr lang="en-US" sz="1200" dirty="0">
                          <a:effectLst/>
                        </a:rPr>
                        <a:t> = reward ID (e.g., 1 = 100 points, 2 = 400 points, 3 = 700 points).</a:t>
                      </a:r>
                      <a:endParaRPr lang="pt-BR" sz="1200" dirty="0">
                        <a:effectLst/>
                        <a:latin typeface="Calibri" panose="020F0502020204030204" pitchFamily="34" charset="0"/>
                        <a:ea typeface="Calibri" panose="020F050202020403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579438"/>
                  </a:ext>
                </a:extLst>
              </a:tr>
              <a:tr h="668980">
                <a:tc>
                  <a:txBody>
                    <a:bodyPr/>
                    <a:lstStyle/>
                    <a:p>
                      <a:pPr>
                        <a:lnSpc>
                          <a:spcPct val="107000"/>
                        </a:lnSpc>
                        <a:spcBef>
                          <a:spcPts val="600"/>
                        </a:spcBef>
                        <a:spcAft>
                          <a:spcPts val="600"/>
                        </a:spcAft>
                      </a:pPr>
                      <a:r>
                        <a:rPr lang="en-US" sz="1200" dirty="0">
                          <a:effectLst/>
                        </a:rPr>
                        <a:t>PT</a:t>
                      </a:r>
                      <a:r>
                        <a:rPr lang="en-US" sz="1200" i="1" dirty="0">
                          <a:effectLst/>
                        </a:rPr>
                        <a:t>numb</a:t>
                      </a:r>
                      <a:r>
                        <a:rPr lang="en-US" sz="1200" baseline="-25000" dirty="0">
                          <a:effectLst/>
                        </a:rPr>
                        <a:t>1</a:t>
                      </a:r>
                      <a:r>
                        <a:rPr lang="en-US" sz="1200" dirty="0">
                          <a:effectLst/>
                        </a:rPr>
                        <a:t>_D</a:t>
                      </a:r>
                      <a:r>
                        <a:rPr lang="en-US" sz="1200" i="1" dirty="0">
                          <a:effectLst/>
                        </a:rPr>
                        <a:t>numb</a:t>
                      </a:r>
                      <a:r>
                        <a:rPr lang="en-US" sz="1200" baseline="-25000" dirty="0">
                          <a:effectLst/>
                        </a:rPr>
                        <a:t>2</a:t>
                      </a:r>
                      <a:r>
                        <a:rPr lang="en-US" sz="1200" dirty="0">
                          <a:effectLst/>
                        </a:rPr>
                        <a:t>R</a:t>
                      </a:r>
                      <a:r>
                        <a:rPr lang="en-US" sz="1200" i="1" dirty="0">
                          <a:effectLst/>
                        </a:rPr>
                        <a:t>numb</a:t>
                      </a:r>
                      <a:r>
                        <a:rPr lang="en-US" sz="1200" baseline="-25000" dirty="0">
                          <a:effectLst/>
                        </a:rPr>
                        <a:t>3 </a:t>
                      </a:r>
                      <a:r>
                        <a:rPr lang="en-US" sz="1200" dirty="0">
                          <a:effectLst/>
                        </a:rPr>
                        <a:t>(e.g., PT01_D1R1)</a:t>
                      </a:r>
                      <a:endParaRPr lang="pt-BR" sz="1200" dirty="0">
                        <a:effectLst/>
                        <a:latin typeface="Calibri" panose="020F0502020204030204" pitchFamily="34" charset="0"/>
                        <a:ea typeface="Calibri" panose="020F0502020204030204" pitchFamily="34" charset="0"/>
                      </a:endParaRPr>
                    </a:p>
                  </a:txBody>
                  <a:tcPr marL="68580" marR="68580" marT="0" marB="0"/>
                </a:tc>
                <a:tc vMerge="1">
                  <a:txBody>
                    <a:bodyPr/>
                    <a:lstStyle/>
                    <a:p>
                      <a:endParaRPr lang="pt-BR"/>
                    </a:p>
                  </a:txBody>
                  <a:tcPr/>
                </a:tc>
                <a:extLst>
                  <a:ext uri="{0D108BD9-81ED-4DB2-BD59-A6C34878D82A}">
                    <a16:rowId xmlns:a16="http://schemas.microsoft.com/office/drawing/2014/main" val="3231293251"/>
                  </a:ext>
                </a:extLst>
              </a:tr>
              <a:tr h="626640">
                <a:tc>
                  <a:txBody>
                    <a:bodyPr/>
                    <a:lstStyle/>
                    <a:p>
                      <a:pPr>
                        <a:lnSpc>
                          <a:spcPct val="107000"/>
                        </a:lnSpc>
                        <a:spcBef>
                          <a:spcPts val="600"/>
                        </a:spcBef>
                        <a:spcAft>
                          <a:spcPts val="600"/>
                        </a:spcAft>
                      </a:pPr>
                      <a:r>
                        <a:rPr lang="en-US" sz="1200" dirty="0">
                          <a:effectLst/>
                        </a:rPr>
                        <a:t>RL</a:t>
                      </a:r>
                      <a:r>
                        <a:rPr lang="en-US" sz="1200" i="1" dirty="0">
                          <a:effectLst/>
                        </a:rPr>
                        <a:t>numb</a:t>
                      </a:r>
                      <a:r>
                        <a:rPr lang="en-US" sz="1200" baseline="-25000" dirty="0">
                          <a:effectLst/>
                        </a:rPr>
                        <a:t>1</a:t>
                      </a:r>
                      <a:r>
                        <a:rPr lang="en-US" sz="1200" dirty="0">
                          <a:effectLst/>
                        </a:rPr>
                        <a:t>_D</a:t>
                      </a:r>
                      <a:r>
                        <a:rPr lang="en-US" sz="1200" i="1" dirty="0">
                          <a:effectLst/>
                        </a:rPr>
                        <a:t>numb</a:t>
                      </a:r>
                      <a:r>
                        <a:rPr lang="en-US" sz="1200" baseline="-25000" dirty="0">
                          <a:effectLst/>
                        </a:rPr>
                        <a:t>2</a:t>
                      </a:r>
                      <a:r>
                        <a:rPr lang="en-US" sz="1200" dirty="0">
                          <a:effectLst/>
                        </a:rPr>
                        <a:t>R</a:t>
                      </a:r>
                      <a:r>
                        <a:rPr lang="en-US" sz="1200" i="1" dirty="0">
                          <a:effectLst/>
                        </a:rPr>
                        <a:t>numb</a:t>
                      </a:r>
                      <a:r>
                        <a:rPr lang="en-US" sz="1200" baseline="-25000" dirty="0">
                          <a:effectLst/>
                        </a:rPr>
                        <a:t>3 </a:t>
                      </a:r>
                      <a:r>
                        <a:rPr lang="en-US" sz="1200" dirty="0">
                          <a:effectLst/>
                        </a:rPr>
                        <a:t>(e.g., RL01_D1R1)</a:t>
                      </a:r>
                      <a:endParaRPr lang="pt-BR" sz="12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vMerge="1">
                  <a:txBody>
                    <a:bodyPr/>
                    <a:lstStyle/>
                    <a:p>
                      <a:endParaRPr lang="pt-BR"/>
                    </a:p>
                  </a:txBody>
                  <a:tcPr/>
                </a:tc>
                <a:extLst>
                  <a:ext uri="{0D108BD9-81ED-4DB2-BD59-A6C34878D82A}">
                    <a16:rowId xmlns:a16="http://schemas.microsoft.com/office/drawing/2014/main" val="1046027942"/>
                  </a:ext>
                </a:extLst>
              </a:tr>
              <a:tr h="990767">
                <a:tc>
                  <a:txBody>
                    <a:bodyPr/>
                    <a:lstStyle/>
                    <a:p>
                      <a:pPr>
                        <a:lnSpc>
                          <a:spcPct val="107000"/>
                        </a:lnSpc>
                        <a:spcBef>
                          <a:spcPts val="600"/>
                        </a:spcBef>
                        <a:spcAft>
                          <a:spcPts val="600"/>
                        </a:spcAft>
                      </a:pPr>
                      <a:r>
                        <a:rPr lang="pt-BR" sz="1200" dirty="0" err="1">
                          <a:effectLst/>
                        </a:rPr>
                        <a:t>IMSV</a:t>
                      </a:r>
                      <a:r>
                        <a:rPr lang="pt-BR" sz="1200" i="1" dirty="0" err="1">
                          <a:effectLst/>
                        </a:rPr>
                        <a:t>numb</a:t>
                      </a:r>
                      <a:r>
                        <a:rPr lang="pt-BR" sz="1200" dirty="0">
                          <a:effectLst/>
                        </a:rPr>
                        <a:t> / </a:t>
                      </a:r>
                      <a:r>
                        <a:rPr lang="pt-BR" sz="1200" dirty="0" err="1">
                          <a:effectLst/>
                        </a:rPr>
                        <a:t>PTSV</a:t>
                      </a:r>
                      <a:r>
                        <a:rPr lang="pt-BR" sz="1200" i="1" dirty="0" err="1">
                          <a:effectLst/>
                        </a:rPr>
                        <a:t>numb</a:t>
                      </a:r>
                      <a:r>
                        <a:rPr lang="pt-BR" sz="1200" dirty="0">
                          <a:effectLst/>
                        </a:rPr>
                        <a:t> / RLSV</a:t>
                      </a:r>
                      <a:r>
                        <a:rPr lang="en-US" sz="1200" i="1" dirty="0">
                          <a:effectLst/>
                        </a:rPr>
                        <a:t>numb</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600"/>
                        </a:spcAft>
                      </a:pPr>
                      <a:r>
                        <a:rPr lang="en-US" sz="1200" dirty="0">
                          <a:effectLst/>
                        </a:rPr>
                        <a:t>SV = subjective value; numb = represents the SV score according to a specific time (e.g., 0 = SV in time zero, 1 = SV in time 7s, 2 = SV in time 15s, 3 = SV in time 30s, 4 = SV in time 60s).</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925959"/>
                  </a:ext>
                </a:extLst>
              </a:tr>
              <a:tr h="418324">
                <a:tc>
                  <a:txBody>
                    <a:bodyPr/>
                    <a:lstStyle/>
                    <a:p>
                      <a:pPr>
                        <a:lnSpc>
                          <a:spcPct val="107000"/>
                        </a:lnSpc>
                        <a:spcBef>
                          <a:spcPts val="600"/>
                        </a:spcBef>
                        <a:spcAft>
                          <a:spcPts val="600"/>
                        </a:spcAft>
                      </a:pPr>
                      <a:r>
                        <a:rPr lang="pt-BR" sz="1200" dirty="0">
                          <a:effectLst/>
                        </a:rPr>
                        <a:t>IMSV_N / PTSV_N / RLSV_N</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1200" dirty="0">
                          <a:effectLst/>
                        </a:rPr>
                        <a:t>N = normalized subjective value score.</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6688042"/>
                  </a:ext>
                </a:extLst>
              </a:tr>
              <a:tr h="377678">
                <a:tc>
                  <a:txBody>
                    <a:bodyPr/>
                    <a:lstStyle/>
                    <a:p>
                      <a:pPr>
                        <a:lnSpc>
                          <a:spcPct val="107000"/>
                        </a:lnSpc>
                        <a:spcBef>
                          <a:spcPts val="600"/>
                        </a:spcBef>
                        <a:spcAft>
                          <a:spcPts val="600"/>
                        </a:spcAft>
                      </a:pPr>
                      <a:r>
                        <a:rPr lang="pt-BR" sz="1200" dirty="0">
                          <a:effectLst/>
                        </a:rPr>
                        <a:t>IMAUC / PTAUC / RLAUC</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1200" dirty="0">
                          <a:effectLst/>
                        </a:rPr>
                        <a:t>AUC = area under the curve.</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7296576"/>
                  </a:ext>
                </a:extLst>
              </a:tr>
              <a:tr h="628333">
                <a:tc>
                  <a:txBody>
                    <a:bodyPr/>
                    <a:lstStyle/>
                    <a:p>
                      <a:pPr>
                        <a:lnSpc>
                          <a:spcPct val="107000"/>
                        </a:lnSpc>
                        <a:spcBef>
                          <a:spcPts val="600"/>
                        </a:spcBef>
                        <a:spcAft>
                          <a:spcPts val="600"/>
                        </a:spcAft>
                      </a:pPr>
                      <a:r>
                        <a:rPr lang="pt-BR" sz="1200" dirty="0">
                          <a:effectLst/>
                        </a:rPr>
                        <a:t>IMAUC_N / PTAUC_N / RLAUC_N</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1200" dirty="0">
                          <a:effectLst/>
                        </a:rPr>
                        <a:t>N = normalized area under the curve score.</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5878295"/>
                  </a:ext>
                </a:extLst>
              </a:tr>
              <a:tr h="642870">
                <a:tc>
                  <a:txBody>
                    <a:bodyPr/>
                    <a:lstStyle/>
                    <a:p>
                      <a:pPr>
                        <a:lnSpc>
                          <a:spcPct val="107000"/>
                        </a:lnSpc>
                        <a:spcBef>
                          <a:spcPts val="600"/>
                        </a:spcBef>
                        <a:spcAft>
                          <a:spcPts val="600"/>
                        </a:spcAft>
                      </a:pPr>
                      <a:r>
                        <a:rPr lang="en-US" sz="1200" dirty="0" err="1">
                          <a:effectLst/>
                        </a:rPr>
                        <a:t>IM_time</a:t>
                      </a:r>
                      <a:r>
                        <a:rPr lang="en-US" sz="1200" dirty="0">
                          <a:effectLst/>
                        </a:rPr>
                        <a:t> / </a:t>
                      </a:r>
                      <a:r>
                        <a:rPr lang="en-US" sz="1200" dirty="0" err="1">
                          <a:effectLst/>
                        </a:rPr>
                        <a:t>PT_time</a:t>
                      </a:r>
                      <a:r>
                        <a:rPr lang="en-US" sz="1200" dirty="0">
                          <a:effectLst/>
                        </a:rPr>
                        <a:t> / </a:t>
                      </a:r>
                      <a:r>
                        <a:rPr lang="en-US" sz="1200" dirty="0" err="1">
                          <a:effectLst/>
                        </a:rPr>
                        <a:t>RL_time</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600"/>
                        </a:spcAft>
                      </a:pPr>
                      <a:r>
                        <a:rPr lang="en-US" sz="1200" dirty="0">
                          <a:effectLst/>
                        </a:rPr>
                        <a:t>Time elapsed between the presentation of an option and the choice made by the participant in a trial.</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574990"/>
                  </a:ext>
                </a:extLst>
              </a:tr>
            </a:tbl>
          </a:graphicData>
        </a:graphic>
      </p:graphicFrame>
    </p:spTree>
    <p:extLst>
      <p:ext uri="{BB962C8B-B14F-4D97-AF65-F5344CB8AC3E}">
        <p14:creationId xmlns:p14="http://schemas.microsoft.com/office/powerpoint/2010/main" val="3716020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10DCF678-6D6C-8476-35A9-83E0BFA958A3}"/>
              </a:ext>
            </a:extLst>
          </p:cNvPr>
          <p:cNvSpPr txBox="1"/>
          <p:nvPr/>
        </p:nvSpPr>
        <p:spPr>
          <a:xfrm>
            <a:off x="471487" y="711309"/>
            <a:ext cx="5915025" cy="6341416"/>
          </a:xfrm>
          <a:prstGeom prst="rect">
            <a:avLst/>
          </a:prstGeom>
          <a:noFill/>
        </p:spPr>
        <p:txBody>
          <a:bodyPr wrap="square">
            <a:spAutoFit/>
          </a:bodyPr>
          <a:lstStyle/>
          <a:p>
            <a:pPr algn="just">
              <a:lnSpc>
                <a:spcPct val="107000"/>
              </a:lnSpc>
              <a:spcAft>
                <a:spcPts val="800"/>
              </a:spcAft>
            </a:pPr>
            <a:r>
              <a:rPr lang="en-US" sz="1650" b="0" i="0" u="none" strike="noStrike" dirty="0">
                <a:solidFill>
                  <a:srgbClr val="000000"/>
                </a:solidFill>
                <a:effectLst/>
              </a:rPr>
              <a:t>	</a:t>
            </a: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Both output types mentioned so far use the CSV format. If you want to create your own export type, you can do so by creating a new class that extends the </a:t>
            </a:r>
            <a:r>
              <a:rPr lang="en-US" sz="1650" kern="100" dirty="0" err="1">
                <a:effectLst/>
                <a:latin typeface="Calibri" panose="020F0502020204030204" pitchFamily="34" charset="0"/>
                <a:ea typeface="Calibri" panose="020F0502020204030204" pitchFamily="34" charset="0"/>
                <a:cs typeface="Times New Roman" panose="02020603050405020304" pitchFamily="18" charset="0"/>
              </a:rPr>
              <a:t>IOutput</a:t>
            </a: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 interface, located at Scripts/Output/. This interface provides methods that will be called at the appropriate times when the user completes the game. Here is a breakdown of the key methods in the interface: </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1) </a:t>
            </a:r>
            <a:r>
              <a:rPr lang="en-US" sz="1650" b="1" kern="100" dirty="0" err="1">
                <a:effectLst/>
                <a:latin typeface="Calibri" panose="020F0502020204030204" pitchFamily="34" charset="0"/>
                <a:ea typeface="Calibri" panose="020F0502020204030204" pitchFamily="34" charset="0"/>
                <a:cs typeface="Times New Roman" panose="02020603050405020304" pitchFamily="18" charset="0"/>
              </a:rPr>
              <a:t>StartSession</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650" b="1" kern="100" dirty="0" err="1">
                <a:effectLst/>
                <a:latin typeface="Calibri" panose="020F0502020204030204" pitchFamily="34" charset="0"/>
                <a:ea typeface="Calibri" panose="020F0502020204030204" pitchFamily="34" charset="0"/>
                <a:cs typeface="Times New Roman" panose="02020603050405020304" pitchFamily="18" charset="0"/>
              </a:rPr>
              <a:t>EndSession</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These methods should be used for setting up your exporter when a new session starts and ends; </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2) </a:t>
            </a:r>
            <a:r>
              <a:rPr lang="en-US" sz="1650" b="1" kern="100" dirty="0" err="1">
                <a:effectLst/>
                <a:latin typeface="Calibri" panose="020F0502020204030204" pitchFamily="34" charset="0"/>
                <a:ea typeface="Calibri" panose="020F0502020204030204" pitchFamily="34" charset="0"/>
                <a:cs typeface="Times New Roman" panose="02020603050405020304" pitchFamily="18" charset="0"/>
              </a:rPr>
              <a:t>SaveUserData</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650" b="1" kern="100" dirty="0" err="1">
                <a:effectLst/>
                <a:latin typeface="Calibri" panose="020F0502020204030204" pitchFamily="34" charset="0"/>
                <a:ea typeface="Calibri" panose="020F0502020204030204" pitchFamily="34" charset="0"/>
                <a:cs typeface="Times New Roman" panose="02020603050405020304" pitchFamily="18" charset="0"/>
              </a:rPr>
              <a:t>SaveSelectedCharacter</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 These methods provide more information about the user who will be taking the test; </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3) </a:t>
            </a:r>
            <a:r>
              <a:rPr lang="en-US" sz="1650" b="1" kern="100" dirty="0" err="1">
                <a:effectLst/>
                <a:latin typeface="Calibri" panose="020F0502020204030204" pitchFamily="34" charset="0"/>
                <a:ea typeface="Calibri" panose="020F0502020204030204" pitchFamily="34" charset="0"/>
                <a:cs typeface="Times New Roman" panose="02020603050405020304" pitchFamily="18" charset="0"/>
              </a:rPr>
              <a:t>StartExperiments</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This method is called when the user finishes the registration process and is about to begin the experiments; </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4) </a:t>
            </a:r>
            <a:r>
              <a:rPr lang="en-US" sz="1650" b="1" kern="100" dirty="0" err="1">
                <a:effectLst/>
                <a:latin typeface="Calibri" panose="020F0502020204030204" pitchFamily="34" charset="0"/>
                <a:ea typeface="Calibri" panose="020F0502020204030204" pitchFamily="34" charset="0"/>
                <a:cs typeface="Times New Roman" panose="02020603050405020304" pitchFamily="18" charset="0"/>
              </a:rPr>
              <a:t>SaveExperimentData</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 For each new experiment completed, the </a:t>
            </a:r>
            <a:r>
              <a:rPr lang="en-US" sz="1650" kern="100" dirty="0" err="1">
                <a:effectLst/>
                <a:latin typeface="Calibri" panose="020F0502020204030204" pitchFamily="34" charset="0"/>
                <a:ea typeface="Calibri" panose="020F0502020204030204" pitchFamily="34" charset="0"/>
                <a:cs typeface="Times New Roman" panose="02020603050405020304" pitchFamily="18" charset="0"/>
              </a:rPr>
              <a:t>SaveExperimentData</a:t>
            </a: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 function will be called to save the relevant data; and </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5) </a:t>
            </a:r>
            <a:r>
              <a:rPr lang="en-US" sz="1650" b="1" kern="100" dirty="0" err="1">
                <a:effectLst/>
                <a:latin typeface="Calibri" panose="020F0502020204030204" pitchFamily="34" charset="0"/>
                <a:ea typeface="Calibri" panose="020F0502020204030204" pitchFamily="34" charset="0"/>
                <a:cs typeface="Times New Roman" panose="02020603050405020304" pitchFamily="18" charset="0"/>
              </a:rPr>
              <a:t>SaveTotalPoints</a:t>
            </a:r>
            <a:r>
              <a:rPr lang="en-US" sz="165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This method is called to save the total points accumulated.</a:t>
            </a:r>
            <a:endParaRPr lang="pt-BR" sz="16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	For an example of how this interface is used, you can refer to the package located at /Scripts/Output/CSV. The </a:t>
            </a:r>
            <a:r>
              <a:rPr lang="en-US" sz="1650" kern="100" dirty="0" err="1">
                <a:effectLst/>
                <a:latin typeface="Calibri" panose="020F0502020204030204" pitchFamily="34" charset="0"/>
                <a:ea typeface="Calibri" panose="020F0502020204030204" pitchFamily="34" charset="0"/>
                <a:cs typeface="Times New Roman" panose="02020603050405020304" pitchFamily="18" charset="0"/>
              </a:rPr>
              <a:t>CSVAllOutputs</a:t>
            </a: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 class within that package uses a Facade pattern to handle both CSV output modes. The /Scripts/Output/</a:t>
            </a:r>
            <a:r>
              <a:rPr lang="en-US" sz="1650" kern="100" dirty="0" err="1">
                <a:effectLst/>
                <a:latin typeface="Calibri" panose="020F0502020204030204" pitchFamily="34" charset="0"/>
                <a:ea typeface="Calibri" panose="020F0502020204030204" pitchFamily="34" charset="0"/>
                <a:cs typeface="Times New Roman" panose="02020603050405020304" pitchFamily="18" charset="0"/>
              </a:rPr>
              <a:t>OutputFactory.cs</a:t>
            </a: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 file is where you choose which implementation of </a:t>
            </a:r>
            <a:r>
              <a:rPr lang="en-US" sz="1650" kern="100" dirty="0" err="1">
                <a:effectLst/>
                <a:latin typeface="Calibri" panose="020F0502020204030204" pitchFamily="34" charset="0"/>
                <a:ea typeface="Calibri" panose="020F0502020204030204" pitchFamily="34" charset="0"/>
                <a:cs typeface="Times New Roman" panose="02020603050405020304" pitchFamily="18" charset="0"/>
              </a:rPr>
              <a:t>IOutput</a:t>
            </a:r>
            <a:r>
              <a:rPr lang="en-US" sz="1650" kern="100" dirty="0">
                <a:effectLst/>
                <a:latin typeface="Calibri" panose="020F0502020204030204" pitchFamily="34" charset="0"/>
                <a:ea typeface="Calibri" panose="020F0502020204030204" pitchFamily="34" charset="0"/>
                <a:cs typeface="Times New Roman" panose="02020603050405020304" pitchFamily="18" charset="0"/>
              </a:rPr>
              <a:t> should be used for your specific needs.</a:t>
            </a:r>
            <a:endParaRPr lang="pt-BR" sz="16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aixaDeTexto 2">
            <a:extLst>
              <a:ext uri="{FF2B5EF4-FFF2-40B4-BE49-F238E27FC236}">
                <a16:creationId xmlns:a16="http://schemas.microsoft.com/office/drawing/2014/main" id="{C2B33B11-1744-F3AE-EF28-F529FD060EB7}"/>
              </a:ext>
            </a:extLst>
          </p:cNvPr>
          <p:cNvSpPr txBox="1"/>
          <p:nvPr/>
        </p:nvSpPr>
        <p:spPr>
          <a:xfrm>
            <a:off x="6318584" y="147592"/>
            <a:ext cx="418704" cy="369332"/>
          </a:xfrm>
          <a:prstGeom prst="rect">
            <a:avLst/>
          </a:prstGeom>
          <a:noFill/>
        </p:spPr>
        <p:txBody>
          <a:bodyPr wrap="none" rtlCol="0">
            <a:spAutoFit/>
          </a:bodyPr>
          <a:lstStyle/>
          <a:p>
            <a:r>
              <a:rPr lang="pt-BR" dirty="0"/>
              <a:t>44</a:t>
            </a:r>
          </a:p>
        </p:txBody>
      </p:sp>
      <p:sp>
        <p:nvSpPr>
          <p:cNvPr id="8" name="CaixaDeTexto 7">
            <a:extLst>
              <a:ext uri="{FF2B5EF4-FFF2-40B4-BE49-F238E27FC236}">
                <a16:creationId xmlns:a16="http://schemas.microsoft.com/office/drawing/2014/main" id="{C7362357-6314-56F5-29BC-B28B5C82727D}"/>
              </a:ext>
            </a:extLst>
          </p:cNvPr>
          <p:cNvSpPr txBox="1"/>
          <p:nvPr/>
        </p:nvSpPr>
        <p:spPr>
          <a:xfrm>
            <a:off x="471487" y="7071405"/>
            <a:ext cx="5915025" cy="723275"/>
          </a:xfrm>
          <a:prstGeom prst="rect">
            <a:avLst/>
          </a:prstGeom>
          <a:noFill/>
        </p:spPr>
        <p:txBody>
          <a:bodyPr wrap="square">
            <a:spAutoFit/>
          </a:bodyPr>
          <a:lstStyle/>
          <a:p>
            <a:pPr algn="just">
              <a:spcAft>
                <a:spcPts val="600"/>
              </a:spcAft>
            </a:pPr>
            <a:r>
              <a:rPr lang="en-US" b="1" dirty="0">
                <a:solidFill>
                  <a:srgbClr val="000000"/>
                </a:solidFill>
                <a:latin typeface="YAD7UJRv9J4 0"/>
              </a:rPr>
              <a:t>5.3. Scoring</a:t>
            </a:r>
            <a:endParaRPr lang="en-US" b="0" i="0" u="none" strike="noStrike" dirty="0">
              <a:solidFill>
                <a:srgbClr val="000000"/>
              </a:solidFill>
              <a:effectLst/>
              <a:latin typeface="YAD7UJRv9J4 0"/>
            </a:endParaRPr>
          </a:p>
          <a:p>
            <a:pPr algn="just">
              <a:spcAft>
                <a:spcPts val="600"/>
              </a:spcAft>
            </a:pPr>
            <a:r>
              <a:rPr lang="en-US" b="0" i="0" u="none" strike="noStrike" dirty="0">
                <a:solidFill>
                  <a:srgbClr val="000000"/>
                </a:solidFill>
                <a:effectLst/>
                <a:latin typeface="YAD7UJRv9J4 0"/>
              </a:rPr>
              <a:t>	</a:t>
            </a:r>
            <a:endParaRPr lang="en-US" dirty="0">
              <a:solidFill>
                <a:srgbClr val="000000"/>
              </a:solidFill>
              <a:effectLst/>
              <a:latin typeface="YAD7UJRv9J4 0"/>
            </a:endParaRPr>
          </a:p>
        </p:txBody>
      </p:sp>
      <p:sp>
        <p:nvSpPr>
          <p:cNvPr id="10" name="CaixaDeTexto 9">
            <a:extLst>
              <a:ext uri="{FF2B5EF4-FFF2-40B4-BE49-F238E27FC236}">
                <a16:creationId xmlns:a16="http://schemas.microsoft.com/office/drawing/2014/main" id="{BAD1A392-9692-35D8-B4A2-133D13186C33}"/>
              </a:ext>
            </a:extLst>
          </p:cNvPr>
          <p:cNvSpPr txBox="1"/>
          <p:nvPr/>
        </p:nvSpPr>
        <p:spPr>
          <a:xfrm>
            <a:off x="471487" y="7489880"/>
            <a:ext cx="5847097" cy="1199752"/>
          </a:xfrm>
          <a:prstGeom prst="rect">
            <a:avLst/>
          </a:prstGeom>
          <a:noFill/>
        </p:spPr>
        <p:txBody>
          <a:bodyPr wrap="square">
            <a:spAutoFit/>
          </a:bodyPr>
          <a:lstStyle/>
          <a:p>
            <a:pPr algn="just">
              <a:lnSpc>
                <a:spcPct val="107000"/>
              </a:lnSpc>
              <a:spcAft>
                <a:spcPts val="800"/>
              </a:spcAft>
            </a:pPr>
            <a:r>
              <a:rPr lang="en-US" sz="1700" dirty="0">
                <a:effectLst/>
                <a:ea typeface="Calibri" panose="020F0502020204030204" pitchFamily="34" charset="0"/>
                <a:cs typeface="Calibri" panose="020F0502020204030204" pitchFamily="34" charset="0"/>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The Waiting Game provides two discount measures: the subjective value (SV) and the area under the curve (AUC), which are expressed in both absolute and normalized values in output 2.</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2892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6475666-5569-60D1-A8F0-C171D0D8075B}"/>
              </a:ext>
            </a:extLst>
          </p:cNvPr>
          <p:cNvSpPr txBox="1"/>
          <p:nvPr/>
        </p:nvSpPr>
        <p:spPr>
          <a:xfrm>
            <a:off x="471485" y="660012"/>
            <a:ext cx="5915025" cy="5924699"/>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en-US" sz="1700" b="1" dirty="0">
                <a:effectLst/>
                <a:ea typeface="Calibri" panose="020F0502020204030204" pitchFamily="34" charset="0"/>
                <a:cs typeface="Calibri" panose="020F0502020204030204" pitchFamily="34" charset="0"/>
              </a:rPr>
              <a:t>Subjective values: </a:t>
            </a:r>
            <a:r>
              <a:rPr lang="en-US" sz="1700" dirty="0">
                <a:effectLst/>
                <a:ea typeface="Calibri" panose="020F0502020204030204" pitchFamily="34" charset="0"/>
                <a:cs typeface="Calibri" panose="020F0502020204030204" pitchFamily="34" charset="0"/>
              </a:rPr>
              <a:t>We adopted the proportion of delayed reward choices method (</a:t>
            </a:r>
            <a:r>
              <a:rPr lang="en-US" sz="1700" dirty="0" err="1">
                <a:effectLst/>
                <a:ea typeface="Calibri" panose="020F0502020204030204" pitchFamily="34" charset="0"/>
                <a:cs typeface="Calibri" panose="020F0502020204030204" pitchFamily="34" charset="0"/>
              </a:rPr>
              <a:t>Mies</a:t>
            </a:r>
            <a:r>
              <a:rPr lang="en-US" sz="1700" dirty="0">
                <a:effectLst/>
                <a:ea typeface="Calibri" panose="020F0502020204030204" pitchFamily="34" charset="0"/>
                <a:cs typeface="Calibri" panose="020F0502020204030204" pitchFamily="34" charset="0"/>
              </a:rPr>
              <a:t> et al., 2018) for calculation, as described in equation 1. The absolute SV for each delay in the three tasks can be found in cells DT to EH, while the normalized SV can be found in cells EL to EZ (refer to Table 4). A higher SV indicates a lower discount. Normalized SVs offer the advantage of expressing the preference for the larger reward in a given delay as a percentage. For example, if RLSV_N2 in output 2 is 0.85, it means that in the Real Game, the test-taker chose the larger reward in 85% of the trials involving a 7-second delay.</a:t>
            </a:r>
          </a:p>
          <a:p>
            <a:pPr marL="285750" indent="-285750" algn="just">
              <a:spcBef>
                <a:spcPts val="600"/>
              </a:spcBef>
              <a:buFont typeface="Arial" panose="020B0604020202020204" pitchFamily="34" charset="0"/>
              <a:buChar char="•"/>
            </a:pPr>
            <a:endParaRPr lang="pt-BR" sz="1700" dirty="0">
              <a:ea typeface="Calibri" panose="020F0502020204030204" pitchFamily="34" charset="0"/>
            </a:endParaRPr>
          </a:p>
          <a:p>
            <a:pPr marL="285750" indent="-285750" algn="just">
              <a:spcAft>
                <a:spcPts val="600"/>
              </a:spcAft>
              <a:buFont typeface="Arial" panose="020B0604020202020204" pitchFamily="34" charset="0"/>
              <a:buChar char="•"/>
            </a:pPr>
            <a:r>
              <a:rPr lang="en-US" sz="1700" dirty="0"/>
              <a:t>Area under the curve (AUC; Myerson et al., 2001): AUC is calculated using equation 3. The absolute AUC values for the three tasks can be found in cells EI to EK, while the normalized AUC values are located in cells FA to FC (see Table 4). Higher AUC values indicate lower discounting. Normalized AUC values are valuable for interpreting the results as well. For instance, an IMAUC_N of 0.29 implies that in only 29% of all choices made in the Imaginary Game, the test-taker selected the larger reward, indicating a steeper discounting pattern throughout the task.</a:t>
            </a:r>
            <a:endParaRPr lang="pt-BR" sz="1700" dirty="0"/>
          </a:p>
        </p:txBody>
      </p:sp>
      <p:sp>
        <p:nvSpPr>
          <p:cNvPr id="8" name="CaixaDeTexto 7">
            <a:extLst>
              <a:ext uri="{FF2B5EF4-FFF2-40B4-BE49-F238E27FC236}">
                <a16:creationId xmlns:a16="http://schemas.microsoft.com/office/drawing/2014/main" id="{0929DA33-55D0-5152-B628-184A5D5CC0E9}"/>
              </a:ext>
            </a:extLst>
          </p:cNvPr>
          <p:cNvSpPr txBox="1"/>
          <p:nvPr/>
        </p:nvSpPr>
        <p:spPr>
          <a:xfrm>
            <a:off x="6318584" y="147592"/>
            <a:ext cx="418704" cy="369332"/>
          </a:xfrm>
          <a:prstGeom prst="rect">
            <a:avLst/>
          </a:prstGeom>
          <a:noFill/>
        </p:spPr>
        <p:txBody>
          <a:bodyPr wrap="none" rtlCol="0">
            <a:spAutoFit/>
          </a:bodyPr>
          <a:lstStyle/>
          <a:p>
            <a:r>
              <a:rPr lang="pt-BR" dirty="0"/>
              <a:t>45</a:t>
            </a:r>
          </a:p>
        </p:txBody>
      </p:sp>
      <p:sp>
        <p:nvSpPr>
          <p:cNvPr id="7" name="CaixaDeTexto 6">
            <a:extLst>
              <a:ext uri="{FF2B5EF4-FFF2-40B4-BE49-F238E27FC236}">
                <a16:creationId xmlns:a16="http://schemas.microsoft.com/office/drawing/2014/main" id="{C77FD71A-B600-7163-E101-BE4A36E53D6F}"/>
              </a:ext>
            </a:extLst>
          </p:cNvPr>
          <p:cNvSpPr txBox="1"/>
          <p:nvPr/>
        </p:nvSpPr>
        <p:spPr>
          <a:xfrm>
            <a:off x="471485" y="6679365"/>
            <a:ext cx="5915025" cy="2474780"/>
          </a:xfrm>
          <a:prstGeom prst="rect">
            <a:avLst/>
          </a:prstGeom>
          <a:noFill/>
        </p:spPr>
        <p:txBody>
          <a:bodyPr wrap="square">
            <a:spAutoFit/>
          </a:bodyPr>
          <a:lstStyle/>
          <a:p>
            <a:pPr algn="just">
              <a:spcAft>
                <a:spcPts val="600"/>
              </a:spcAft>
            </a:pPr>
            <a:r>
              <a:rPr lang="en-US" sz="1700" b="1" dirty="0">
                <a:solidFill>
                  <a:srgbClr val="000000"/>
                </a:solidFill>
                <a:latin typeface="YAD7UJRv9J4 0"/>
              </a:rPr>
              <a:t>5.4. Randomization</a:t>
            </a:r>
            <a:endParaRPr lang="en-US" sz="1700" b="0" i="0" u="none" strike="noStrike" dirty="0">
              <a:solidFill>
                <a:srgbClr val="000000"/>
              </a:solidFill>
              <a:effectLst/>
            </a:endParaRP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Games are presented in random order, but the sequence of trials in the spreadsheet follows a pseudo-random order, which is consistent with the order presented to the test-taker. However, the sequence of trials changes with each administration while adhering to two essential rules that are necessary for calculating the DD scores (see the next section):</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en-US" sz="1700" b="0" i="0" u="none" strike="noStrike" dirty="0">
                <a:solidFill>
                  <a:srgbClr val="000000"/>
                </a:solidFill>
                <a:effectLst/>
              </a:rPr>
              <a:t>	</a:t>
            </a:r>
            <a:endParaRPr lang="en-US" sz="1700" dirty="0">
              <a:solidFill>
                <a:srgbClr val="000000"/>
              </a:solidFill>
              <a:effectLst/>
              <a:latin typeface="YAD7UJRv9J4 0"/>
            </a:endParaRPr>
          </a:p>
        </p:txBody>
      </p:sp>
    </p:spTree>
    <p:extLst>
      <p:ext uri="{BB962C8B-B14F-4D97-AF65-F5344CB8AC3E}">
        <p14:creationId xmlns:p14="http://schemas.microsoft.com/office/powerpoint/2010/main" val="2073704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74F315B-A202-4DC1-6ABC-2C6C57C3CE76}"/>
              </a:ext>
            </a:extLst>
          </p:cNvPr>
          <p:cNvSpPr txBox="1"/>
          <p:nvPr/>
        </p:nvSpPr>
        <p:spPr>
          <a:xfrm>
            <a:off x="471487" y="793978"/>
            <a:ext cx="5915025" cy="6340197"/>
          </a:xfrm>
          <a:prstGeom prst="rect">
            <a:avLst/>
          </a:prstGeom>
          <a:noFill/>
        </p:spPr>
        <p:txBody>
          <a:bodyPr wrap="square">
            <a:spAutoFit/>
          </a:bodyPr>
          <a:lstStyle/>
          <a:p>
            <a:pPr algn="just">
              <a:spcAft>
                <a:spcPts val="6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1) The output must allow the raw data to be rearranged in ascending order. This means that choices involving the lowest score (100) and the shortest delay (7 s) will appear first, followed by choices involving the second lowest score (400) and a 7 s delay, and so on;</a:t>
            </a:r>
          </a:p>
          <a:p>
            <a:pPr algn="just">
              <a:spcAft>
                <a:spcPts val="600"/>
              </a:spcAft>
            </a:pPr>
            <a:r>
              <a:rPr lang="en-US" sz="1700" b="0" i="0" u="none" strike="noStrike" dirty="0">
                <a:solidFill>
                  <a:srgbClr val="000000"/>
                </a:solidFill>
                <a:effectLst/>
              </a:rPr>
              <a:t>2) The order of presentation within a set of identical pairs, referred to as a cluster, must be adhered to. Each choice within a cluster is assigned an ID ranging from 1 to 36, and each cluster, denoted by letters, consists of three identical choice pairs. For example, pairs involving 100 points and 7 s are part of cluster A and are assigned IDs from 1 to 3, whereas pairs involving 400 points and 7s belong to cluster B with IDs from 4 to 6. While clusters themselves can be randomized, it is crucial to maintain the ID sequence of the trials within each cluster. This rule is especially important when calculating the subjective value using the predetermined rules method, which corresponds to only one of the outputs (Figure 21).</a:t>
            </a:r>
          </a:p>
          <a:p>
            <a:pPr algn="just">
              <a:spcAft>
                <a:spcPts val="600"/>
              </a:spcAft>
            </a:pPr>
            <a:r>
              <a:rPr lang="en-US" sz="1700" b="0" i="0" u="none" strike="noStrike" dirty="0">
                <a:solidFill>
                  <a:srgbClr val="000000"/>
                </a:solidFill>
                <a:effectLst/>
              </a:rPr>
              <a:t>	</a:t>
            </a:r>
          </a:p>
          <a:p>
            <a:pPr algn="just">
              <a:spcAft>
                <a:spcPts val="600"/>
              </a:spcAft>
            </a:pPr>
            <a:r>
              <a:rPr lang="en-US" sz="1700" dirty="0">
                <a:solidFill>
                  <a:srgbClr val="000000"/>
                </a:solidFill>
              </a:rPr>
              <a:t>	</a:t>
            </a:r>
            <a:r>
              <a:rPr lang="en-US" sz="1700" b="0" i="0" u="none" strike="noStrike" dirty="0">
                <a:solidFill>
                  <a:srgbClr val="000000"/>
                </a:solidFill>
                <a:effectLst/>
              </a:rPr>
              <a:t>To the best of our knowledge, all studies involving tasks of this nature have employed a fixed pseudo-random presentation mode (</a:t>
            </a:r>
            <a:r>
              <a:rPr lang="en-US" sz="1700" b="0" i="0" u="none" strike="noStrike" dirty="0" err="1">
                <a:solidFill>
                  <a:srgbClr val="000000"/>
                </a:solidFill>
                <a:effectLst/>
              </a:rPr>
              <a:t>Scheres</a:t>
            </a:r>
            <a:r>
              <a:rPr lang="en-US" sz="1700" b="0" i="0" u="none" strike="noStrike" dirty="0">
                <a:solidFill>
                  <a:srgbClr val="000000"/>
                </a:solidFill>
                <a:effectLst/>
              </a:rPr>
              <a:t> et al., 2010a). In other words, the presentation appeared to be random but remained consistent for all participants, unlike in the Waiting Game, where it varied.</a:t>
            </a:r>
            <a:endParaRPr lang="pt-BR" sz="1700" dirty="0"/>
          </a:p>
        </p:txBody>
      </p:sp>
      <p:sp>
        <p:nvSpPr>
          <p:cNvPr id="7" name="CaixaDeTexto 6">
            <a:extLst>
              <a:ext uri="{FF2B5EF4-FFF2-40B4-BE49-F238E27FC236}">
                <a16:creationId xmlns:a16="http://schemas.microsoft.com/office/drawing/2014/main" id="{4C49FF1D-6D7A-FD7C-32E4-D90C5B20FFD5}"/>
              </a:ext>
            </a:extLst>
          </p:cNvPr>
          <p:cNvSpPr txBox="1"/>
          <p:nvPr/>
        </p:nvSpPr>
        <p:spPr>
          <a:xfrm>
            <a:off x="6318584" y="147592"/>
            <a:ext cx="418704" cy="369332"/>
          </a:xfrm>
          <a:prstGeom prst="rect">
            <a:avLst/>
          </a:prstGeom>
          <a:noFill/>
        </p:spPr>
        <p:txBody>
          <a:bodyPr wrap="none" rtlCol="0">
            <a:spAutoFit/>
          </a:bodyPr>
          <a:lstStyle/>
          <a:p>
            <a:r>
              <a:rPr lang="pt-BR" dirty="0"/>
              <a:t>46</a:t>
            </a:r>
          </a:p>
        </p:txBody>
      </p:sp>
    </p:spTree>
    <p:extLst>
      <p:ext uri="{BB962C8B-B14F-4D97-AF65-F5344CB8AC3E}">
        <p14:creationId xmlns:p14="http://schemas.microsoft.com/office/powerpoint/2010/main" val="2400406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grpSp>
        <p:nvGrpSpPr>
          <p:cNvPr id="12" name="Agrupar 11">
            <a:extLst>
              <a:ext uri="{FF2B5EF4-FFF2-40B4-BE49-F238E27FC236}">
                <a16:creationId xmlns:a16="http://schemas.microsoft.com/office/drawing/2014/main" id="{994EF2CC-0DC5-43A3-53DD-7F963AD28C08}"/>
              </a:ext>
            </a:extLst>
          </p:cNvPr>
          <p:cNvGrpSpPr>
            <a:grpSpLocks noChangeAspect="1"/>
          </p:cNvGrpSpPr>
          <p:nvPr/>
        </p:nvGrpSpPr>
        <p:grpSpPr>
          <a:xfrm>
            <a:off x="496329" y="1152820"/>
            <a:ext cx="3743647" cy="1705914"/>
            <a:chOff x="590017" y="838811"/>
            <a:chExt cx="4357684" cy="1985721"/>
          </a:xfrm>
        </p:grpSpPr>
        <p:pic>
          <p:nvPicPr>
            <p:cNvPr id="5" name="Imagem 4" descr="Uma imagem contendo Tabela&#10;&#10;Descrição gerada automaticamente">
              <a:extLst>
                <a:ext uri="{FF2B5EF4-FFF2-40B4-BE49-F238E27FC236}">
                  <a16:creationId xmlns:a16="http://schemas.microsoft.com/office/drawing/2014/main" id="{2A595C7D-EEA9-83C7-7173-FD6FB8A2C8A6}"/>
                </a:ext>
              </a:extLst>
            </p:cNvPr>
            <p:cNvPicPr>
              <a:picLocks noChangeAspect="1"/>
            </p:cNvPicPr>
            <p:nvPr/>
          </p:nvPicPr>
          <p:blipFill rotWithShape="1">
            <a:blip r:embed="rId4">
              <a:extLst>
                <a:ext uri="{28A0092B-C50C-407E-A947-70E740481C1C}">
                  <a14:useLocalDpi xmlns:a14="http://schemas.microsoft.com/office/drawing/2010/main" val="0"/>
                </a:ext>
              </a:extLst>
            </a:blip>
            <a:srcRect b="66152"/>
            <a:stretch/>
          </p:blipFill>
          <p:spPr>
            <a:xfrm>
              <a:off x="661987" y="838811"/>
              <a:ext cx="4285714" cy="1985721"/>
            </a:xfrm>
            <a:prstGeom prst="rect">
              <a:avLst/>
            </a:prstGeom>
          </p:spPr>
        </p:pic>
        <p:sp>
          <p:nvSpPr>
            <p:cNvPr id="7" name="Fluxograma: Conector 6">
              <a:extLst>
                <a:ext uri="{FF2B5EF4-FFF2-40B4-BE49-F238E27FC236}">
                  <a16:creationId xmlns:a16="http://schemas.microsoft.com/office/drawing/2014/main" id="{596E08E3-22FC-B97C-BAFF-3DBD0459F175}"/>
                </a:ext>
              </a:extLst>
            </p:cNvPr>
            <p:cNvSpPr/>
            <p:nvPr/>
          </p:nvSpPr>
          <p:spPr>
            <a:xfrm>
              <a:off x="590017" y="851458"/>
              <a:ext cx="582612" cy="565034"/>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grpSp>
      <p:pic>
        <p:nvPicPr>
          <p:cNvPr id="15" name="Imagem 14" descr="Uma imagem contendo Tabela&#10;&#10;Descrição gerada automaticamente">
            <a:extLst>
              <a:ext uri="{FF2B5EF4-FFF2-40B4-BE49-F238E27FC236}">
                <a16:creationId xmlns:a16="http://schemas.microsoft.com/office/drawing/2014/main" id="{E383F791-92F3-0CC9-214C-DCE1D5210A71}"/>
              </a:ext>
            </a:extLst>
          </p:cNvPr>
          <p:cNvPicPr>
            <a:picLocks noChangeAspect="1"/>
          </p:cNvPicPr>
          <p:nvPr/>
        </p:nvPicPr>
        <p:blipFill rotWithShape="1">
          <a:blip r:embed="rId4">
            <a:extLst>
              <a:ext uri="{28A0092B-C50C-407E-A947-70E740481C1C}">
                <a14:useLocalDpi xmlns:a14="http://schemas.microsoft.com/office/drawing/2010/main" val="0"/>
              </a:ext>
            </a:extLst>
          </a:blip>
          <a:srcRect t="33433" b="34432"/>
          <a:stretch/>
        </p:blipFill>
        <p:spPr>
          <a:xfrm>
            <a:off x="558158" y="2948466"/>
            <a:ext cx="3681818" cy="1619545"/>
          </a:xfrm>
          <a:prstGeom prst="rect">
            <a:avLst/>
          </a:prstGeom>
        </p:spPr>
      </p:pic>
      <p:pic>
        <p:nvPicPr>
          <p:cNvPr id="16" name="Imagem 15" descr="Uma imagem contendo Tabela&#10;&#10;Descrição gerada automaticamente">
            <a:extLst>
              <a:ext uri="{FF2B5EF4-FFF2-40B4-BE49-F238E27FC236}">
                <a16:creationId xmlns:a16="http://schemas.microsoft.com/office/drawing/2014/main" id="{7CA5DD69-4E7B-D948-B050-B2E42F393A7A}"/>
              </a:ext>
            </a:extLst>
          </p:cNvPr>
          <p:cNvPicPr>
            <a:picLocks noChangeAspect="1"/>
          </p:cNvPicPr>
          <p:nvPr/>
        </p:nvPicPr>
        <p:blipFill rotWithShape="1">
          <a:blip r:embed="rId4">
            <a:extLst>
              <a:ext uri="{28A0092B-C50C-407E-A947-70E740481C1C}">
                <a14:useLocalDpi xmlns:a14="http://schemas.microsoft.com/office/drawing/2010/main" val="0"/>
              </a:ext>
            </a:extLst>
          </a:blip>
          <a:srcRect t="65996" b="887"/>
          <a:stretch/>
        </p:blipFill>
        <p:spPr>
          <a:xfrm>
            <a:off x="558158" y="4741749"/>
            <a:ext cx="3681818" cy="1669039"/>
          </a:xfrm>
          <a:prstGeom prst="rect">
            <a:avLst/>
          </a:prstGeom>
        </p:spPr>
      </p:pic>
      <p:sp>
        <p:nvSpPr>
          <p:cNvPr id="17" name="CaixaDeTexto 16">
            <a:extLst>
              <a:ext uri="{FF2B5EF4-FFF2-40B4-BE49-F238E27FC236}">
                <a16:creationId xmlns:a16="http://schemas.microsoft.com/office/drawing/2014/main" id="{EE92C22E-108F-3E92-A9F3-DC172E0A5613}"/>
              </a:ext>
            </a:extLst>
          </p:cNvPr>
          <p:cNvSpPr txBox="1"/>
          <p:nvPr/>
        </p:nvSpPr>
        <p:spPr>
          <a:xfrm>
            <a:off x="4025900" y="1190774"/>
            <a:ext cx="2350143" cy="5262979"/>
          </a:xfrm>
          <a:prstGeom prst="rect">
            <a:avLst/>
          </a:prstGeom>
          <a:noFill/>
        </p:spPr>
        <p:txBody>
          <a:bodyPr wrap="square">
            <a:spAutoFit/>
          </a:bodyPr>
          <a:lstStyle/>
          <a:p>
            <a:pPr algn="just"/>
            <a:r>
              <a:rPr lang="en-US" sz="1400" b="1" i="0" u="none" strike="noStrike" dirty="0">
                <a:solidFill>
                  <a:srgbClr val="000000"/>
                </a:solidFill>
                <a:effectLst/>
              </a:rPr>
              <a:t>Figure </a:t>
            </a:r>
            <a:r>
              <a:rPr lang="en-US" sz="1400" b="1" dirty="0">
                <a:solidFill>
                  <a:srgbClr val="000000"/>
                </a:solidFill>
              </a:rPr>
              <a:t>21</a:t>
            </a:r>
            <a:r>
              <a:rPr lang="en-US" sz="1400" b="1" i="0" u="none" strike="noStrike" dirty="0">
                <a:solidFill>
                  <a:srgbClr val="000000"/>
                </a:solidFill>
                <a:effectLst/>
              </a:rPr>
              <a:t>.</a:t>
            </a:r>
            <a:r>
              <a:rPr lang="en-US" sz="1400" b="0" i="0" u="none" strike="noStrike" dirty="0">
                <a:solidFill>
                  <a:srgbClr val="000000"/>
                </a:solidFill>
                <a:effectLst/>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In a genuinely randomization system, a sequence like the one presented in Figure A may occur. However, when reorganizing the IDs in ascending order (B), there is a reversal of positions (highlighted in bold), making it appear as if the test-taker began discounting when, in fact, they only decided in favor of the immediate reward after waiting twice for 7 s to accumulate a total of 2000 points. This reversal alters the subjective value of the reward for a specific delay, as per the predetermined rules method. Hence, it's not possible to completely randomize trials, and the numerical sequence within  the cluster  cannot </a:t>
            </a:r>
            <a:r>
              <a:rPr lang="en-US" sz="200" dirty="0">
                <a:effectLst/>
                <a:latin typeface="Calibri" panose="020F0502020204030204" pitchFamily="34" charset="0"/>
                <a:ea typeface="Calibri" panose="020F0502020204030204" pitchFamily="34" charset="0"/>
                <a:cs typeface="Times New Roman" panose="02020603050405020304" pitchFamily="18" charset="0"/>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be</a:t>
            </a:r>
            <a:endParaRPr lang="pt-BR" sz="1400" dirty="0">
              <a:solidFill>
                <a:schemeClr val="bg1"/>
              </a:solidFill>
            </a:endParaRPr>
          </a:p>
        </p:txBody>
      </p:sp>
      <p:sp>
        <p:nvSpPr>
          <p:cNvPr id="19" name="CaixaDeTexto 18">
            <a:extLst>
              <a:ext uri="{FF2B5EF4-FFF2-40B4-BE49-F238E27FC236}">
                <a16:creationId xmlns:a16="http://schemas.microsoft.com/office/drawing/2014/main" id="{E2A2AB5D-CEA3-5631-3149-5E2E6C0392A6}"/>
              </a:ext>
            </a:extLst>
          </p:cNvPr>
          <p:cNvSpPr txBox="1"/>
          <p:nvPr/>
        </p:nvSpPr>
        <p:spPr>
          <a:xfrm>
            <a:off x="646874" y="6330755"/>
            <a:ext cx="5729169" cy="954107"/>
          </a:xfrm>
          <a:prstGeom prst="rect">
            <a:avLst/>
          </a:prstGeom>
          <a:noFill/>
        </p:spPr>
        <p:txBody>
          <a:bodyPr wrap="square">
            <a:spAutoFit/>
          </a:bodyPr>
          <a:lstStyle/>
          <a:p>
            <a:pPr algn="just"/>
            <a:r>
              <a:rPr lang="en-US" sz="1400" dirty="0">
                <a:latin typeface="Calibri" panose="020F0502020204030204" pitchFamily="34" charset="0"/>
                <a:ea typeface="Calibri" panose="020F0502020204030204" pitchFamily="34" charset="0"/>
                <a:cs typeface="Times New Roman" panose="02020603050405020304" pitchFamily="18" charset="0"/>
              </a:rPr>
              <a:t>d</a:t>
            </a:r>
            <a:r>
              <a:rPr lang="en-US" sz="1400" dirty="0">
                <a:effectLst/>
                <a:latin typeface="Calibri" panose="020F0502020204030204" pitchFamily="34" charset="0"/>
                <a:ea typeface="Calibri" panose="020F0502020204030204" pitchFamily="34" charset="0"/>
                <a:cs typeface="Times New Roman" panose="02020603050405020304" pitchFamily="18" charset="0"/>
              </a:rPr>
              <a:t>isrupted, although it is possible to randomize the clusters. Figure C shows an example of pseudo-randomization, where clusters are presented randomly, but the numerical order within each is preserved. Thus, this approach reduces the probability of inversions and misinterpretations. </a:t>
            </a:r>
            <a:endParaRPr lang="pt-BR" sz="1400" dirty="0">
              <a:solidFill>
                <a:schemeClr val="bg2">
                  <a:lumMod val="25000"/>
                </a:schemeClr>
              </a:solidFill>
            </a:endParaRPr>
          </a:p>
        </p:txBody>
      </p:sp>
      <p:sp>
        <p:nvSpPr>
          <p:cNvPr id="20" name="Fluxograma: Conector 19">
            <a:extLst>
              <a:ext uri="{FF2B5EF4-FFF2-40B4-BE49-F238E27FC236}">
                <a16:creationId xmlns:a16="http://schemas.microsoft.com/office/drawing/2014/main" id="{43707418-F840-70C1-387A-0ED5AADD7E67}"/>
              </a:ext>
            </a:extLst>
          </p:cNvPr>
          <p:cNvSpPr/>
          <p:nvPr/>
        </p:nvSpPr>
        <p:spPr>
          <a:xfrm>
            <a:off x="471488" y="2905998"/>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22" name="Fluxograma: Conector 21">
            <a:extLst>
              <a:ext uri="{FF2B5EF4-FFF2-40B4-BE49-F238E27FC236}">
                <a16:creationId xmlns:a16="http://schemas.microsoft.com/office/drawing/2014/main" id="{2E776BC1-A486-8F3A-A52D-E8A2C1C0079B}"/>
              </a:ext>
            </a:extLst>
          </p:cNvPr>
          <p:cNvSpPr/>
          <p:nvPr/>
        </p:nvSpPr>
        <p:spPr>
          <a:xfrm>
            <a:off x="496329" y="4622880"/>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a:t>
            </a:r>
            <a:endParaRPr lang="pt-BR" dirty="0">
              <a:solidFill>
                <a:schemeClr val="bg1"/>
              </a:solidFill>
              <a:latin typeface="Aharoni" panose="02010803020104030203" pitchFamily="2" charset="-79"/>
              <a:cs typeface="Aharoni" panose="02010803020104030203" pitchFamily="2" charset="-79"/>
            </a:endParaRPr>
          </a:p>
        </p:txBody>
      </p:sp>
      <p:sp>
        <p:nvSpPr>
          <p:cNvPr id="3" name="CaixaDeTexto 2">
            <a:extLst>
              <a:ext uri="{FF2B5EF4-FFF2-40B4-BE49-F238E27FC236}">
                <a16:creationId xmlns:a16="http://schemas.microsoft.com/office/drawing/2014/main" id="{48BD6C30-1DD7-6C6F-B2FE-6984FC182653}"/>
              </a:ext>
            </a:extLst>
          </p:cNvPr>
          <p:cNvSpPr txBox="1"/>
          <p:nvPr/>
        </p:nvSpPr>
        <p:spPr>
          <a:xfrm>
            <a:off x="6318584" y="147592"/>
            <a:ext cx="418704" cy="369332"/>
          </a:xfrm>
          <a:prstGeom prst="rect">
            <a:avLst/>
          </a:prstGeom>
          <a:noFill/>
        </p:spPr>
        <p:txBody>
          <a:bodyPr wrap="none" rtlCol="0">
            <a:spAutoFit/>
          </a:bodyPr>
          <a:lstStyle/>
          <a:p>
            <a:r>
              <a:rPr lang="pt-BR" dirty="0"/>
              <a:t>47</a:t>
            </a:r>
          </a:p>
        </p:txBody>
      </p:sp>
    </p:spTree>
    <p:extLst>
      <p:ext uri="{BB962C8B-B14F-4D97-AF65-F5344CB8AC3E}">
        <p14:creationId xmlns:p14="http://schemas.microsoft.com/office/powerpoint/2010/main" val="1161576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84"/>
            <a:ext cx="6858000" cy="9847734"/>
          </a:xfrm>
          <a:prstGeom prst="rect">
            <a:avLst/>
          </a:prstGeom>
        </p:spPr>
      </p:pic>
      <p:sp>
        <p:nvSpPr>
          <p:cNvPr id="7" name="CaixaDeTexto 6">
            <a:extLst>
              <a:ext uri="{FF2B5EF4-FFF2-40B4-BE49-F238E27FC236}">
                <a16:creationId xmlns:a16="http://schemas.microsoft.com/office/drawing/2014/main" id="{B431A002-72EB-C428-5CF5-6320A0D00B51}"/>
              </a:ext>
            </a:extLst>
          </p:cNvPr>
          <p:cNvSpPr txBox="1"/>
          <p:nvPr/>
        </p:nvSpPr>
        <p:spPr>
          <a:xfrm>
            <a:off x="949267" y="714100"/>
            <a:ext cx="5019472" cy="523220"/>
          </a:xfrm>
          <a:prstGeom prst="rect">
            <a:avLst/>
          </a:prstGeom>
          <a:noFill/>
        </p:spPr>
        <p:txBody>
          <a:bodyPr wrap="square" rtlCol="0">
            <a:spAutoFit/>
          </a:bodyPr>
          <a:lstStyle/>
          <a:p>
            <a:r>
              <a:rPr lang="pt-BR" sz="2800" dirty="0">
                <a:latin typeface="Berlin Sans FB Demi" panose="020E0802020502020306" pitchFamily="34" charset="0"/>
                <a:cs typeface="Aharoni" panose="02010803020104030203" pitchFamily="2" charset="-79"/>
              </a:rPr>
              <a:t>1. </a:t>
            </a:r>
            <a:r>
              <a:rPr lang="pt-BR" sz="2800" dirty="0" err="1">
                <a:latin typeface="Berlin Sans FB Demi" panose="020E0802020502020306" pitchFamily="34" charset="0"/>
                <a:cs typeface="Aharoni" panose="02010803020104030203" pitchFamily="2" charset="-79"/>
              </a:rPr>
              <a:t>Introduction</a:t>
            </a:r>
            <a:endParaRPr lang="pt-BR" sz="2800" dirty="0">
              <a:latin typeface="Berlin Sans FB Demi" panose="020E0802020502020306" pitchFamily="34" charset="0"/>
              <a:cs typeface="Aharoni" panose="02010803020104030203" pitchFamily="2" charset="-79"/>
            </a:endParaRPr>
          </a:p>
        </p:txBody>
      </p:sp>
      <p:sp>
        <p:nvSpPr>
          <p:cNvPr id="8" name="CaixaDeTexto 7">
            <a:extLst>
              <a:ext uri="{FF2B5EF4-FFF2-40B4-BE49-F238E27FC236}">
                <a16:creationId xmlns:a16="http://schemas.microsoft.com/office/drawing/2014/main" id="{B0624040-3F22-ACF7-ED7E-196D35C27A73}"/>
              </a:ext>
            </a:extLst>
          </p:cNvPr>
          <p:cNvSpPr txBox="1"/>
          <p:nvPr/>
        </p:nvSpPr>
        <p:spPr>
          <a:xfrm>
            <a:off x="411479" y="1455251"/>
            <a:ext cx="5975033" cy="7226274"/>
          </a:xfrm>
          <a:prstGeom prst="rect">
            <a:avLst/>
          </a:prstGeom>
          <a:noFill/>
        </p:spPr>
        <p:txBody>
          <a:bodyPr wrap="square" rtlCol="0">
            <a:spAutoFit/>
          </a:bodyPr>
          <a:lstStyle/>
          <a:p>
            <a:pPr algn="just">
              <a:spcAft>
                <a:spcPts val="800"/>
              </a:spcAft>
            </a:pPr>
            <a:r>
              <a:rPr lang="en-US" sz="1750" b="0" i="0" u="none" strike="noStrike" dirty="0">
                <a:solidFill>
                  <a:srgbClr val="000000"/>
                </a:solidFill>
                <a:effectLst/>
              </a:rPr>
              <a:t>	The Waiting Game is a free, open-source software </a:t>
            </a:r>
            <a:r>
              <a:rPr lang="en-US" sz="1750" dirty="0">
                <a:solidFill>
                  <a:srgbClr val="000000"/>
                </a:solidFill>
              </a:rPr>
              <a:t>of</a:t>
            </a:r>
            <a:r>
              <a:rPr lang="en-US" sz="1750" b="0" i="0" u="none" strike="noStrike" dirty="0">
                <a:solidFill>
                  <a:srgbClr val="000000"/>
                </a:solidFill>
                <a:effectLst/>
              </a:rPr>
              <a:t> delay discounting (DD). It includes three identical tasks in which language, instructions, delay durations, and reward type/magnitude can be edited by researchers without prior programming knowledge through a user-friendly interface (Google Spreadsheet). These features facilitate its adaptation to various sociocultural contexts and research objectives. The software comprises the following games:</a:t>
            </a:r>
          </a:p>
          <a:p>
            <a:pPr algn="just">
              <a:spcAft>
                <a:spcPts val="800"/>
              </a:spcAft>
            </a:pPr>
            <a:r>
              <a:rPr lang="en-US" sz="1750" b="1" i="0" u="none" strike="noStrike" dirty="0">
                <a:solidFill>
                  <a:srgbClr val="000000"/>
                </a:solidFill>
                <a:effectLst/>
              </a:rPr>
              <a:t>1) Imaginary Game: </a:t>
            </a:r>
            <a:r>
              <a:rPr lang="en-US" sz="1750" b="0" i="0" u="none" strike="noStrike" dirty="0">
                <a:solidFill>
                  <a:srgbClr val="000000"/>
                </a:solidFill>
                <a:effectLst/>
              </a:rPr>
              <a:t>Delays are hypothetical, and no reward other than points is provided.</a:t>
            </a:r>
          </a:p>
          <a:p>
            <a:pPr algn="just">
              <a:spcAft>
                <a:spcPts val="800"/>
              </a:spcAft>
            </a:pPr>
            <a:r>
              <a:rPr lang="en-US" sz="1750" b="1" i="0" u="none" strike="noStrike" dirty="0">
                <a:solidFill>
                  <a:srgbClr val="000000"/>
                </a:solidFill>
                <a:effectLst/>
              </a:rPr>
              <a:t>2) Real Game: </a:t>
            </a:r>
            <a:r>
              <a:rPr lang="en-US" sz="1750" b="0" i="0" u="none" strike="noStrike" dirty="0">
                <a:solidFill>
                  <a:srgbClr val="000000"/>
                </a:solidFill>
                <a:effectLst/>
              </a:rPr>
              <a:t>Delays are experienced, and the points gained are converted into a material reward chosen by the experimenter.</a:t>
            </a:r>
          </a:p>
          <a:p>
            <a:pPr algn="just">
              <a:spcAft>
                <a:spcPts val="800"/>
              </a:spcAft>
            </a:pPr>
            <a:r>
              <a:rPr lang="en-US" sz="1750" b="1" i="0" u="none" strike="noStrike" dirty="0">
                <a:solidFill>
                  <a:srgbClr val="000000"/>
                </a:solidFill>
                <a:effectLst/>
              </a:rPr>
              <a:t>3) Patience Game: </a:t>
            </a:r>
            <a:r>
              <a:rPr lang="en-US" sz="1750" b="0" i="0" u="none" strike="noStrike" dirty="0">
                <a:solidFill>
                  <a:srgbClr val="000000"/>
                </a:solidFill>
                <a:effectLst/>
              </a:rPr>
              <a:t>Delays are experienced, but no reward other than points is delivered.</a:t>
            </a:r>
          </a:p>
          <a:p>
            <a:pPr algn="just">
              <a:spcAft>
                <a:spcPts val="800"/>
              </a:spcAft>
            </a:pPr>
            <a:endParaRPr lang="en-US" sz="1750" dirty="0">
              <a:solidFill>
                <a:srgbClr val="000000"/>
              </a:solidFill>
            </a:endParaRPr>
          </a:p>
          <a:p>
            <a:pPr algn="just">
              <a:lnSpc>
                <a:spcPct val="107000"/>
              </a:lnSpc>
              <a:spcAft>
                <a:spcPts val="800"/>
              </a:spcAft>
            </a:pP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This User Guide aims to:</a:t>
            </a:r>
            <a:endParaRPr lang="pt-BR" sz="17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1) Provide background information and the rationale for the development of these computerized DD tasks, which incorporate game design elements;</a:t>
            </a:r>
            <a:endParaRPr lang="pt-BR" sz="17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2) Describe the development strategies of the software;</a:t>
            </a:r>
            <a:endParaRPr lang="pt-BR" sz="17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3) Offer instructions on downloading, administering, editing, and obtaining data/scores from the software.</a:t>
            </a:r>
            <a:endParaRPr lang="pt-BR" sz="17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CaixaDeTexto 60">
            <a:extLst>
              <a:ext uri="{FF2B5EF4-FFF2-40B4-BE49-F238E27FC236}">
                <a16:creationId xmlns:a16="http://schemas.microsoft.com/office/drawing/2014/main" id="{5F2D31F5-77C3-1521-777D-1ADE97711236}"/>
              </a:ext>
            </a:extLst>
          </p:cNvPr>
          <p:cNvSpPr txBox="1"/>
          <p:nvPr/>
        </p:nvSpPr>
        <p:spPr>
          <a:xfrm>
            <a:off x="6318584" y="147592"/>
            <a:ext cx="418704" cy="369332"/>
          </a:xfrm>
          <a:prstGeom prst="rect">
            <a:avLst/>
          </a:prstGeom>
          <a:noFill/>
        </p:spPr>
        <p:txBody>
          <a:bodyPr wrap="none" rtlCol="0">
            <a:spAutoFit/>
          </a:bodyPr>
          <a:lstStyle/>
          <a:p>
            <a:r>
              <a:rPr lang="pt-BR" dirty="0"/>
              <a:t>02</a:t>
            </a:r>
          </a:p>
        </p:txBody>
      </p:sp>
    </p:spTree>
    <p:extLst>
      <p:ext uri="{BB962C8B-B14F-4D97-AF65-F5344CB8AC3E}">
        <p14:creationId xmlns:p14="http://schemas.microsoft.com/office/powerpoint/2010/main" val="322703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31C4F7D8-697A-A91D-6D5E-7F28315AEF25}"/>
              </a:ext>
            </a:extLst>
          </p:cNvPr>
          <p:cNvSpPr txBox="1"/>
          <p:nvPr/>
        </p:nvSpPr>
        <p:spPr>
          <a:xfrm>
            <a:off x="471487" y="685800"/>
            <a:ext cx="2781531" cy="523220"/>
          </a:xfrm>
          <a:prstGeom prst="rect">
            <a:avLst/>
          </a:prstGeom>
          <a:noFill/>
        </p:spPr>
        <p:txBody>
          <a:bodyPr wrap="none" rtlCol="0">
            <a:spAutoFit/>
          </a:bodyPr>
          <a:lstStyle/>
          <a:p>
            <a:r>
              <a:rPr lang="pt-BR" sz="2800" dirty="0">
                <a:latin typeface="Berlin Sans FB Demi" panose="020E0802020502020306" pitchFamily="34" charset="0"/>
              </a:rPr>
              <a:t>6. User Interface</a:t>
            </a:r>
          </a:p>
        </p:txBody>
      </p:sp>
      <p:sp>
        <p:nvSpPr>
          <p:cNvPr id="7" name="CaixaDeTexto 6">
            <a:extLst>
              <a:ext uri="{FF2B5EF4-FFF2-40B4-BE49-F238E27FC236}">
                <a16:creationId xmlns:a16="http://schemas.microsoft.com/office/drawing/2014/main" id="{D54C94BF-54BE-9AA3-292F-247D85EFB565}"/>
              </a:ext>
            </a:extLst>
          </p:cNvPr>
          <p:cNvSpPr txBox="1"/>
          <p:nvPr/>
        </p:nvSpPr>
        <p:spPr>
          <a:xfrm>
            <a:off x="471487" y="1377896"/>
            <a:ext cx="5915025" cy="2000548"/>
          </a:xfrm>
          <a:prstGeom prst="rect">
            <a:avLst/>
          </a:prstGeom>
          <a:noFill/>
        </p:spPr>
        <p:txBody>
          <a:bodyPr wrap="square">
            <a:spAutoFit/>
          </a:bodyPr>
          <a:lstStyle/>
          <a:p>
            <a:pPr algn="just">
              <a:spcAft>
                <a:spcPts val="600"/>
              </a:spcAft>
            </a:pPr>
            <a:r>
              <a:rPr lang="en-US" sz="1700" b="0" i="0" u="none" strike="noStrike" dirty="0">
                <a:solidFill>
                  <a:srgbClr val="000000"/>
                </a:solidFill>
                <a:effectLst/>
                <a:latin typeface="YAD7UJRv9J4 0"/>
              </a:rPr>
              <a:t>	</a:t>
            </a:r>
            <a:r>
              <a:rPr lang="en-US" sz="1700" dirty="0">
                <a:effectLst/>
                <a:latin typeface="Calibri" panose="020F0502020204030204" pitchFamily="34" charset="0"/>
                <a:ea typeface="Calibri" panose="020F0502020204030204" pitchFamily="34" charset="0"/>
                <a:cs typeface="Times New Roman" panose="02020603050405020304" pitchFamily="18" charset="0"/>
              </a:rPr>
              <a:t> The most practical way to edit the program's content is through Google Sheets</a:t>
            </a:r>
            <a:r>
              <a:rPr lang="en-US" sz="1700" b="0" i="0" u="none" strike="noStrike" dirty="0">
                <a:solidFill>
                  <a:srgbClr val="000000"/>
                </a:solidFill>
                <a:effectLst/>
                <a:latin typeface="YAD7UJRv9J4 0"/>
              </a:rPr>
              <a:t> (access provided </a:t>
            </a:r>
            <a:r>
              <a:rPr lang="en-US" sz="1700" b="0" i="0" u="none" strike="noStrike" dirty="0">
                <a:solidFill>
                  <a:srgbClr val="000000"/>
                </a:solidFill>
                <a:effectLst/>
                <a:latin typeface="YAD7UJRv9J4 0"/>
                <a:hlinkClick r:id="rId4"/>
              </a:rPr>
              <a:t>here</a:t>
            </a:r>
            <a:r>
              <a:rPr lang="en-US" sz="1700" b="0" i="0" u="none" strike="noStrike" dirty="0">
                <a:solidFill>
                  <a:srgbClr val="000000"/>
                </a:solidFill>
                <a:effectLst/>
                <a:latin typeface="YAD7UJRv9J4 0"/>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Researchers interested in modifying the language/parameters of the program need to </a:t>
            </a: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create a new version of the spreadsheet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to freely edit the contents (see Figure 22). Within this spreadsheet, there are six tabs: Training, Trials, Texts, Rewards, Time, and Debug.</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endParaRPr lang="en-US" sz="1700" b="0" i="0" u="none" strike="noStrike" dirty="0">
              <a:solidFill>
                <a:srgbClr val="000000"/>
              </a:solidFill>
              <a:effectLst/>
              <a:latin typeface="YAD7UJRv9J4 0"/>
            </a:endParaRPr>
          </a:p>
        </p:txBody>
      </p:sp>
      <p:pic>
        <p:nvPicPr>
          <p:cNvPr id="9" name="image1.png" descr="Uma imagem contendo Texto&#10;&#10;Descrição gerada automaticamente">
            <a:extLst>
              <a:ext uri="{FF2B5EF4-FFF2-40B4-BE49-F238E27FC236}">
                <a16:creationId xmlns:a16="http://schemas.microsoft.com/office/drawing/2014/main" id="{D6DE321D-19E3-F2D6-62D9-E78D9D196364}"/>
              </a:ext>
            </a:extLst>
          </p:cNvPr>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rcRect/>
          <a:stretch>
            <a:fillRect/>
          </a:stretch>
        </p:blipFill>
        <p:spPr>
          <a:xfrm>
            <a:off x="1159471" y="3378444"/>
            <a:ext cx="4428525" cy="2302129"/>
          </a:xfrm>
          <a:prstGeom prst="rect">
            <a:avLst/>
          </a:prstGeom>
        </p:spPr>
      </p:pic>
      <p:sp>
        <p:nvSpPr>
          <p:cNvPr id="12" name="CaixaDeTexto 11">
            <a:extLst>
              <a:ext uri="{FF2B5EF4-FFF2-40B4-BE49-F238E27FC236}">
                <a16:creationId xmlns:a16="http://schemas.microsoft.com/office/drawing/2014/main" id="{6EEFBE4D-D252-638A-9D26-B2FCFA1527C7}"/>
              </a:ext>
            </a:extLst>
          </p:cNvPr>
          <p:cNvSpPr txBox="1"/>
          <p:nvPr/>
        </p:nvSpPr>
        <p:spPr>
          <a:xfrm>
            <a:off x="1159471" y="5945449"/>
            <a:ext cx="4428524" cy="1292662"/>
          </a:xfrm>
          <a:prstGeom prst="rect">
            <a:avLst/>
          </a:prstGeom>
          <a:noFill/>
        </p:spPr>
        <p:txBody>
          <a:bodyPr wrap="square">
            <a:spAutoFit/>
          </a:bodyPr>
          <a:lstStyle/>
          <a:p>
            <a:pPr algn="just">
              <a:spcAft>
                <a:spcPts val="800"/>
              </a:spcAft>
            </a:pPr>
            <a:r>
              <a:rPr lang="en-US" sz="1300" b="1" dirty="0">
                <a:effectLst/>
                <a:latin typeface="Calibri" panose="020F0502020204030204" pitchFamily="34" charset="0"/>
                <a:ea typeface="Calibri" panose="020F0502020204030204" pitchFamily="34" charset="0"/>
                <a:cs typeface="Calibri" panose="020F0502020204030204" pitchFamily="34" charset="0"/>
              </a:rPr>
              <a:t>Figure 22. </a:t>
            </a:r>
            <a:r>
              <a:rPr lang="en-US" sz="1300" dirty="0">
                <a:effectLst/>
                <a:latin typeface="Calibri" panose="020F0502020204030204" pitchFamily="34" charset="0"/>
                <a:ea typeface="Calibri" panose="020F0502020204030204" pitchFamily="34" charset="0"/>
                <a:cs typeface="Calibri" panose="020F0502020204030204" pitchFamily="34" charset="0"/>
              </a:rPr>
              <a:t>Flowchart illustrating the process of editing the program's content. Edits made in the Google spreadsheet (Domain-Specific Model; DSM) generate a JSON file (Domain-Specific Language; DSL), which should be saved as it serves as the code that replaces the previous one in the Config file, located in </a:t>
            </a:r>
            <a:r>
              <a:rPr lang="en-US" sz="1300" dirty="0" err="1">
                <a:effectLst/>
                <a:latin typeface="Calibri" panose="020F0502020204030204" pitchFamily="34" charset="0"/>
                <a:ea typeface="Calibri" panose="020F0502020204030204" pitchFamily="34" charset="0"/>
                <a:cs typeface="Calibri" panose="020F0502020204030204" pitchFamily="34" charset="0"/>
              </a:rPr>
              <a:t>AR_Project_Data</a:t>
            </a:r>
            <a:r>
              <a:rPr lang="en-US" sz="1300" dirty="0">
                <a:effectLst/>
                <a:latin typeface="Calibri" panose="020F0502020204030204" pitchFamily="34" charset="0"/>
                <a:ea typeface="Calibri" panose="020F0502020204030204" pitchFamily="34" charset="0"/>
                <a:cs typeface="Calibri" panose="020F0502020204030204" pitchFamily="34" charset="0"/>
              </a:rPr>
              <a:t> &gt; </a:t>
            </a:r>
            <a:r>
              <a:rPr lang="en-US" sz="1300" dirty="0" err="1">
                <a:effectLst/>
                <a:latin typeface="Calibri" panose="020F0502020204030204" pitchFamily="34" charset="0"/>
                <a:ea typeface="Calibri" panose="020F0502020204030204" pitchFamily="34" charset="0"/>
                <a:cs typeface="Calibri" panose="020F0502020204030204" pitchFamily="34" charset="0"/>
              </a:rPr>
              <a:t>StreamingAssets</a:t>
            </a:r>
            <a:r>
              <a:rPr lang="en-US" sz="1300" dirty="0">
                <a:effectLst/>
                <a:latin typeface="Calibri" panose="020F0502020204030204" pitchFamily="34" charset="0"/>
                <a:ea typeface="Calibri" panose="020F0502020204030204" pitchFamily="34" charset="0"/>
                <a:cs typeface="Calibri" panose="020F0502020204030204" pitchFamily="34" charset="0"/>
              </a:rPr>
              <a:t>.</a:t>
            </a:r>
            <a:endParaRPr lang="pt-BR" sz="1300" dirty="0"/>
          </a:p>
        </p:txBody>
      </p:sp>
      <p:sp>
        <p:nvSpPr>
          <p:cNvPr id="5" name="CaixaDeTexto 4">
            <a:extLst>
              <a:ext uri="{FF2B5EF4-FFF2-40B4-BE49-F238E27FC236}">
                <a16:creationId xmlns:a16="http://schemas.microsoft.com/office/drawing/2014/main" id="{CEA701F0-3936-7FAF-8AAA-DDF9FD791954}"/>
              </a:ext>
            </a:extLst>
          </p:cNvPr>
          <p:cNvSpPr txBox="1"/>
          <p:nvPr/>
        </p:nvSpPr>
        <p:spPr>
          <a:xfrm>
            <a:off x="6318584" y="147592"/>
            <a:ext cx="418704" cy="369332"/>
          </a:xfrm>
          <a:prstGeom prst="rect">
            <a:avLst/>
          </a:prstGeom>
          <a:noFill/>
        </p:spPr>
        <p:txBody>
          <a:bodyPr wrap="none" rtlCol="0">
            <a:spAutoFit/>
          </a:bodyPr>
          <a:lstStyle/>
          <a:p>
            <a:r>
              <a:rPr lang="pt-BR" dirty="0"/>
              <a:t>48</a:t>
            </a:r>
          </a:p>
        </p:txBody>
      </p:sp>
      <p:sp>
        <p:nvSpPr>
          <p:cNvPr id="10" name="CaixaDeTexto 9">
            <a:extLst>
              <a:ext uri="{FF2B5EF4-FFF2-40B4-BE49-F238E27FC236}">
                <a16:creationId xmlns:a16="http://schemas.microsoft.com/office/drawing/2014/main" id="{DD53CF23-1FC8-803D-7741-75C1BFF2B87C}"/>
              </a:ext>
            </a:extLst>
          </p:cNvPr>
          <p:cNvSpPr txBox="1"/>
          <p:nvPr/>
        </p:nvSpPr>
        <p:spPr>
          <a:xfrm>
            <a:off x="6000750" y="2324100"/>
            <a:ext cx="184731" cy="369332"/>
          </a:xfrm>
          <a:prstGeom prst="rect">
            <a:avLst/>
          </a:prstGeom>
          <a:noFill/>
        </p:spPr>
        <p:txBody>
          <a:bodyPr wrap="none" rtlCol="0">
            <a:spAutoFit/>
          </a:bodyPr>
          <a:lstStyle/>
          <a:p>
            <a:endParaRPr lang="pt-BR" dirty="0"/>
          </a:p>
        </p:txBody>
      </p:sp>
      <p:sp>
        <p:nvSpPr>
          <p:cNvPr id="11" name="CaixaDeTexto 10">
            <a:extLst>
              <a:ext uri="{FF2B5EF4-FFF2-40B4-BE49-F238E27FC236}">
                <a16:creationId xmlns:a16="http://schemas.microsoft.com/office/drawing/2014/main" id="{85C97891-A4E1-F00A-380D-66BA0E9B0060}"/>
              </a:ext>
            </a:extLst>
          </p:cNvPr>
          <p:cNvSpPr txBox="1"/>
          <p:nvPr/>
        </p:nvSpPr>
        <p:spPr>
          <a:xfrm>
            <a:off x="544019" y="7548049"/>
            <a:ext cx="5915024" cy="353943"/>
          </a:xfrm>
          <a:prstGeom prst="rect">
            <a:avLst/>
          </a:prstGeom>
          <a:noFill/>
        </p:spPr>
        <p:txBody>
          <a:bodyPr wrap="square">
            <a:spAutoFit/>
          </a:bodyPr>
          <a:lstStyle/>
          <a:p>
            <a:pPr algn="just">
              <a:spcAft>
                <a:spcPts val="600"/>
              </a:spcAft>
            </a:pPr>
            <a:r>
              <a:rPr lang="en-US" sz="1700" b="0" i="0" u="none" strike="noStrike" dirty="0">
                <a:solidFill>
                  <a:srgbClr val="000000"/>
                </a:solidFill>
                <a:effectLst/>
                <a:latin typeface="YAD7UJRv9J4 0"/>
              </a:rPr>
              <a:t>Table 5 summarizes the spreadsheet's editable </a:t>
            </a:r>
            <a:r>
              <a:rPr lang="en-US" sz="1700" dirty="0">
                <a:solidFill>
                  <a:srgbClr val="000000"/>
                </a:solidFill>
                <a:latin typeface="YAD7UJRv9J4 0"/>
              </a:rPr>
              <a:t>items.</a:t>
            </a:r>
          </a:p>
        </p:txBody>
      </p:sp>
    </p:spTree>
    <p:extLst>
      <p:ext uri="{BB962C8B-B14F-4D97-AF65-F5344CB8AC3E}">
        <p14:creationId xmlns:p14="http://schemas.microsoft.com/office/powerpoint/2010/main" val="2802659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CEA701F0-3936-7FAF-8AAA-DDF9FD791954}"/>
              </a:ext>
            </a:extLst>
          </p:cNvPr>
          <p:cNvSpPr txBox="1"/>
          <p:nvPr/>
        </p:nvSpPr>
        <p:spPr>
          <a:xfrm>
            <a:off x="6318584" y="147592"/>
            <a:ext cx="418704" cy="369332"/>
          </a:xfrm>
          <a:prstGeom prst="rect">
            <a:avLst/>
          </a:prstGeom>
          <a:noFill/>
        </p:spPr>
        <p:txBody>
          <a:bodyPr wrap="none" rtlCol="0">
            <a:spAutoFit/>
          </a:bodyPr>
          <a:lstStyle/>
          <a:p>
            <a:r>
              <a:rPr lang="pt-BR" dirty="0"/>
              <a:t>49</a:t>
            </a:r>
          </a:p>
        </p:txBody>
      </p:sp>
      <p:sp>
        <p:nvSpPr>
          <p:cNvPr id="10" name="CaixaDeTexto 9">
            <a:extLst>
              <a:ext uri="{FF2B5EF4-FFF2-40B4-BE49-F238E27FC236}">
                <a16:creationId xmlns:a16="http://schemas.microsoft.com/office/drawing/2014/main" id="{DD53CF23-1FC8-803D-7741-75C1BFF2B87C}"/>
              </a:ext>
            </a:extLst>
          </p:cNvPr>
          <p:cNvSpPr txBox="1"/>
          <p:nvPr/>
        </p:nvSpPr>
        <p:spPr>
          <a:xfrm>
            <a:off x="6000750" y="2324100"/>
            <a:ext cx="184731" cy="369332"/>
          </a:xfrm>
          <a:prstGeom prst="rect">
            <a:avLst/>
          </a:prstGeom>
          <a:noFill/>
        </p:spPr>
        <p:txBody>
          <a:bodyPr wrap="none" rtlCol="0">
            <a:spAutoFit/>
          </a:bodyPr>
          <a:lstStyle/>
          <a:p>
            <a:endParaRPr lang="pt-BR" dirty="0"/>
          </a:p>
        </p:txBody>
      </p:sp>
      <p:graphicFrame>
        <p:nvGraphicFramePr>
          <p:cNvPr id="3" name="Tabela 2">
            <a:extLst>
              <a:ext uri="{FF2B5EF4-FFF2-40B4-BE49-F238E27FC236}">
                <a16:creationId xmlns:a16="http://schemas.microsoft.com/office/drawing/2014/main" id="{CAE2FF62-C563-03CE-93CB-8971A224A1C7}"/>
              </a:ext>
            </a:extLst>
          </p:cNvPr>
          <p:cNvGraphicFramePr>
            <a:graphicFrameLocks noGrp="1"/>
          </p:cNvGraphicFramePr>
          <p:nvPr>
            <p:extLst>
              <p:ext uri="{D42A27DB-BD31-4B8C-83A1-F6EECF244321}">
                <p14:modId xmlns:p14="http://schemas.microsoft.com/office/powerpoint/2010/main" val="1360880881"/>
              </p:ext>
            </p:extLst>
          </p:nvPr>
        </p:nvGraphicFramePr>
        <p:xfrm>
          <a:off x="593697" y="807033"/>
          <a:ext cx="5670605" cy="8023404"/>
        </p:xfrm>
        <a:graphic>
          <a:graphicData uri="http://schemas.openxmlformats.org/drawingml/2006/table">
            <a:tbl>
              <a:tblPr firstRow="1" firstCol="1" bandRow="1">
                <a:tableStyleId>{2D5ABB26-0587-4C30-8999-92F81FD0307C}</a:tableStyleId>
              </a:tblPr>
              <a:tblGrid>
                <a:gridCol w="819587">
                  <a:extLst>
                    <a:ext uri="{9D8B030D-6E8A-4147-A177-3AD203B41FA5}">
                      <a16:colId xmlns:a16="http://schemas.microsoft.com/office/drawing/2014/main" val="3002671744"/>
                    </a:ext>
                  </a:extLst>
                </a:gridCol>
                <a:gridCol w="2941880">
                  <a:extLst>
                    <a:ext uri="{9D8B030D-6E8A-4147-A177-3AD203B41FA5}">
                      <a16:colId xmlns:a16="http://schemas.microsoft.com/office/drawing/2014/main" val="2878301617"/>
                    </a:ext>
                  </a:extLst>
                </a:gridCol>
                <a:gridCol w="127936">
                  <a:extLst>
                    <a:ext uri="{9D8B030D-6E8A-4147-A177-3AD203B41FA5}">
                      <a16:colId xmlns:a16="http://schemas.microsoft.com/office/drawing/2014/main" val="2285863899"/>
                    </a:ext>
                  </a:extLst>
                </a:gridCol>
                <a:gridCol w="1781202">
                  <a:extLst>
                    <a:ext uri="{9D8B030D-6E8A-4147-A177-3AD203B41FA5}">
                      <a16:colId xmlns:a16="http://schemas.microsoft.com/office/drawing/2014/main" val="1963216773"/>
                    </a:ext>
                  </a:extLst>
                </a:gridCol>
              </a:tblGrid>
              <a:tr h="272550">
                <a:tc gridSpan="4">
                  <a:txBody>
                    <a:bodyPr/>
                    <a:lstStyle/>
                    <a:p>
                      <a:pPr algn="just">
                        <a:lnSpc>
                          <a:spcPct val="107000"/>
                        </a:lnSpc>
                        <a:spcAft>
                          <a:spcPts val="800"/>
                        </a:spcAft>
                      </a:pPr>
                      <a:r>
                        <a:rPr lang="en-US" sz="1000" b="1" dirty="0">
                          <a:effectLst/>
                        </a:rPr>
                        <a:t>Table 5.</a:t>
                      </a:r>
                      <a:r>
                        <a:rPr lang="en-US" sz="1000" dirty="0">
                          <a:effectLst/>
                        </a:rPr>
                        <a:t> Editable software items, organized by User Interface tabs (Google Spreadsheets).</a:t>
                      </a:r>
                      <a:endParaRPr lang="pt-BR" sz="1000" dirty="0">
                        <a:effectLst/>
                        <a:latin typeface="Calibri" panose="020F0502020204030204" pitchFamily="34" charset="0"/>
                        <a:ea typeface="Calibri" panose="020F0502020204030204" pitchFamily="34" charset="0"/>
                      </a:endParaRPr>
                    </a:p>
                  </a:txBody>
                  <a:tcPr marL="51268" marR="51268" marT="0" marB="0">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354784240"/>
                  </a:ext>
                </a:extLst>
              </a:tr>
              <a:tr h="210563">
                <a:tc>
                  <a:txBody>
                    <a:bodyPr/>
                    <a:lstStyle/>
                    <a:p>
                      <a:pPr algn="just">
                        <a:lnSpc>
                          <a:spcPct val="107000"/>
                        </a:lnSpc>
                        <a:spcAft>
                          <a:spcPts val="800"/>
                        </a:spcAft>
                      </a:pPr>
                      <a:r>
                        <a:rPr lang="pt-BR" sz="1000" b="1" dirty="0" err="1">
                          <a:effectLst/>
                        </a:rPr>
                        <a:t>Tabs</a:t>
                      </a:r>
                      <a:endParaRPr lang="pt-BR" sz="1000" b="1" dirty="0">
                        <a:effectLst/>
                        <a:latin typeface="Calibri" panose="020F0502020204030204" pitchFamily="34" charset="0"/>
                        <a:ea typeface="Calibri" panose="020F0502020204030204" pitchFamily="34" charset="0"/>
                      </a:endParaRPr>
                    </a:p>
                  </a:txBody>
                  <a:tcPr marL="51268" marR="51268" marT="0" marB="0">
                    <a:lnT w="12700" cap="flat" cmpd="sng" algn="ctr">
                      <a:solidFill>
                        <a:schemeClr val="tx1"/>
                      </a:solidFill>
                      <a:prstDash val="solid"/>
                      <a:round/>
                      <a:headEnd type="none" w="med" len="med"/>
                      <a:tailEnd type="none" w="med" len="med"/>
                    </a:lnT>
                  </a:tcPr>
                </a:tc>
                <a:tc>
                  <a:txBody>
                    <a:bodyPr/>
                    <a:lstStyle/>
                    <a:p>
                      <a:pPr algn="just">
                        <a:lnSpc>
                          <a:spcPct val="107000"/>
                        </a:lnSpc>
                        <a:spcAft>
                          <a:spcPts val="800"/>
                        </a:spcAft>
                      </a:pPr>
                      <a:r>
                        <a:rPr lang="pt-BR" sz="1000" b="1" dirty="0" err="1">
                          <a:effectLst/>
                        </a:rPr>
                        <a:t>Editable</a:t>
                      </a:r>
                      <a:r>
                        <a:rPr lang="pt-BR" sz="1000" b="1" dirty="0">
                          <a:effectLst/>
                        </a:rPr>
                        <a:t> </a:t>
                      </a:r>
                      <a:r>
                        <a:rPr lang="pt-BR" sz="1000" b="1" dirty="0" err="1">
                          <a:effectLst/>
                        </a:rPr>
                        <a:t>items</a:t>
                      </a:r>
                      <a:endParaRPr lang="pt-BR" sz="1000" b="1" dirty="0">
                        <a:effectLst/>
                        <a:latin typeface="Calibri" panose="020F0502020204030204" pitchFamily="34" charset="0"/>
                        <a:ea typeface="Calibri" panose="020F0502020204030204" pitchFamily="34" charset="0"/>
                      </a:endParaRPr>
                    </a:p>
                  </a:txBody>
                  <a:tcPr marL="51268" marR="51268" marT="0" marB="0">
                    <a:lnT w="12700" cap="flat" cmpd="sng" algn="ctr">
                      <a:solidFill>
                        <a:schemeClr val="tx1"/>
                      </a:solidFill>
                      <a:prstDash val="solid"/>
                      <a:round/>
                      <a:headEnd type="none" w="med" len="med"/>
                      <a:tailEnd type="none" w="med" len="med"/>
                    </a:lnT>
                  </a:tcPr>
                </a:tc>
                <a:tc>
                  <a:txBody>
                    <a:bodyPr/>
                    <a:lstStyle/>
                    <a:p>
                      <a:pPr algn="just">
                        <a:lnSpc>
                          <a:spcPct val="107000"/>
                        </a:lnSpc>
                        <a:spcAft>
                          <a:spcPts val="800"/>
                        </a:spcAft>
                      </a:pPr>
                      <a:endParaRPr lang="pt-BR" sz="1000" b="1" dirty="0">
                        <a:effectLst/>
                        <a:latin typeface="Calibri" panose="020F0502020204030204" pitchFamily="34" charset="0"/>
                        <a:ea typeface="Calibri" panose="020F0502020204030204" pitchFamily="34" charset="0"/>
                      </a:endParaRPr>
                    </a:p>
                  </a:txBody>
                  <a:tcPr marL="51268" marR="51268" marT="0" marB="0">
                    <a:lnT w="12700" cap="flat" cmpd="sng" algn="ctr">
                      <a:solidFill>
                        <a:schemeClr val="tx1"/>
                      </a:solidFill>
                      <a:prstDash val="solid"/>
                      <a:round/>
                      <a:headEnd type="none" w="med" len="med"/>
                      <a:tailEnd type="none" w="med" len="med"/>
                    </a:lnT>
                  </a:tcPr>
                </a:tc>
                <a:tc>
                  <a:txBody>
                    <a:bodyPr/>
                    <a:lstStyle/>
                    <a:p>
                      <a:pPr algn="just">
                        <a:lnSpc>
                          <a:spcPct val="107000"/>
                        </a:lnSpc>
                        <a:spcAft>
                          <a:spcPts val="800"/>
                        </a:spcAft>
                      </a:pPr>
                      <a:r>
                        <a:rPr lang="pt-BR" sz="1000" b="1" dirty="0" err="1">
                          <a:effectLst/>
                          <a:latin typeface="Calibri" panose="020F0502020204030204" pitchFamily="34" charset="0"/>
                          <a:ea typeface="Calibri" panose="020F0502020204030204" pitchFamily="34" charset="0"/>
                        </a:rPr>
                        <a:t>Important</a:t>
                      </a:r>
                      <a:endParaRPr lang="pt-BR" sz="1000" b="1" dirty="0">
                        <a:effectLst/>
                        <a:latin typeface="Calibri" panose="020F0502020204030204" pitchFamily="34" charset="0"/>
                        <a:ea typeface="Calibri" panose="020F0502020204030204" pitchFamily="34" charset="0"/>
                      </a:endParaRPr>
                    </a:p>
                  </a:txBody>
                  <a:tcPr marL="51268" marR="51268"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92272853"/>
                  </a:ext>
                </a:extLst>
              </a:tr>
              <a:tr h="2123614">
                <a:tc>
                  <a:txBody>
                    <a:bodyPr/>
                    <a:lstStyle/>
                    <a:p>
                      <a:pPr algn="just">
                        <a:lnSpc>
                          <a:spcPct val="107000"/>
                        </a:lnSpc>
                        <a:spcAft>
                          <a:spcPts val="800"/>
                        </a:spcAft>
                      </a:pPr>
                      <a:r>
                        <a:rPr lang="pt-BR" sz="1000" b="1" dirty="0">
                          <a:effectLst/>
                        </a:rPr>
                        <a:t>Trainings</a:t>
                      </a:r>
                      <a:endParaRPr lang="pt-BR" sz="1000" b="1" dirty="0">
                        <a:effectLst/>
                        <a:latin typeface="Calibri" panose="020F0502020204030204" pitchFamily="34" charset="0"/>
                        <a:ea typeface="Calibri" panose="020F0502020204030204" pitchFamily="34" charset="0"/>
                      </a:endParaRPr>
                    </a:p>
                  </a:txBody>
                  <a:tcPr marL="51268" marR="51268" marT="0" marB="0"/>
                </a:tc>
                <a:tc>
                  <a:txBody>
                    <a:bodyPr/>
                    <a:lstStyle/>
                    <a:p>
                      <a:pPr marL="0" indent="0" algn="just">
                        <a:lnSpc>
                          <a:spcPct val="107000"/>
                        </a:lnSpc>
                        <a:spcAft>
                          <a:spcPts val="600"/>
                        </a:spcAft>
                      </a:pPr>
                      <a:r>
                        <a:rPr lang="en-US" sz="1000" b="1" dirty="0">
                          <a:effectLst/>
                        </a:rPr>
                        <a:t>Immediate prize value:</a:t>
                      </a:r>
                      <a:r>
                        <a:rPr lang="en-US" sz="1000" dirty="0">
                          <a:effectLst/>
                        </a:rPr>
                        <a:t> </a:t>
                      </a:r>
                      <a:r>
                        <a:rPr lang="en-US" sz="1000" kern="1200" dirty="0">
                          <a:solidFill>
                            <a:schemeClr val="tx1"/>
                          </a:solidFill>
                          <a:effectLst/>
                          <a:latin typeface="+mn-lt"/>
                          <a:ea typeface="+mn-ea"/>
                          <a:cs typeface="+mn-cs"/>
                        </a:rPr>
                        <a:t>It is possible to select the value and the frequency of occurrence for an immediate reward during the practice trials;</a:t>
                      </a:r>
                    </a:p>
                    <a:p>
                      <a:pPr marL="0" indent="0" algn="just">
                        <a:lnSpc>
                          <a:spcPct val="107000"/>
                        </a:lnSpc>
                        <a:spcAft>
                          <a:spcPts val="600"/>
                        </a:spcAft>
                      </a:pPr>
                      <a:r>
                        <a:rPr lang="en-US" sz="1000" b="1" dirty="0">
                          <a:effectLst/>
                        </a:rPr>
                        <a:t>Second prize lane:</a:t>
                      </a:r>
                      <a:r>
                        <a:rPr lang="en-US" sz="1000" dirty="0">
                          <a:effectLst/>
                        </a:rPr>
                        <a:t> </a:t>
                      </a:r>
                      <a:r>
                        <a:rPr lang="en-US" sz="1000" kern="1200" dirty="0">
                          <a:solidFill>
                            <a:schemeClr val="tx1"/>
                          </a:solidFill>
                          <a:effectLst/>
                          <a:latin typeface="+mn-lt"/>
                          <a:ea typeface="+mn-ea"/>
                          <a:cs typeface="+mn-cs"/>
                        </a:rPr>
                        <a:t>It is possible to modify the lane (delay) in which the higher reward will be presented;</a:t>
                      </a:r>
                    </a:p>
                    <a:p>
                      <a:pPr marL="0" indent="0" algn="just">
                        <a:lnSpc>
                          <a:spcPct val="107000"/>
                        </a:lnSpc>
                        <a:spcAft>
                          <a:spcPts val="600"/>
                        </a:spcAft>
                      </a:pPr>
                      <a:r>
                        <a:rPr lang="en-US" sz="1000" b="1" dirty="0">
                          <a:effectLst/>
                        </a:rPr>
                        <a:t>Second prize value: </a:t>
                      </a:r>
                      <a:r>
                        <a:rPr lang="en-US" sz="1000" kern="1200" dirty="0">
                          <a:solidFill>
                            <a:schemeClr val="tx1"/>
                          </a:solidFill>
                          <a:effectLst/>
                          <a:latin typeface="+mn-lt"/>
                          <a:ea typeface="+mn-ea"/>
                          <a:cs typeface="+mn-cs"/>
                        </a:rPr>
                        <a:t>The value (4) pertains to the higher reward. It's advised not to alter this value, as an immediate reward will consistently correspond with the higher fixed reward.</a:t>
                      </a:r>
                      <a:endParaRPr lang="pt-BR" sz="100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1200"/>
                        </a:spcAft>
                      </a:pPr>
                      <a:endParaRPr lang="pt-BR" sz="100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1200"/>
                        </a:spcAft>
                      </a:pPr>
                      <a:r>
                        <a:rPr lang="en-US" sz="1000" b="1" kern="1200" dirty="0">
                          <a:solidFill>
                            <a:schemeClr val="tx1"/>
                          </a:solidFill>
                          <a:effectLst/>
                          <a:latin typeface="+mn-lt"/>
                          <a:ea typeface="+mn-ea"/>
                          <a:cs typeface="+mn-cs"/>
                        </a:rPr>
                        <a:t>In all instances, it is not advisable to alter spreadsheet headers and IDs. </a:t>
                      </a:r>
                    </a:p>
                    <a:p>
                      <a:pPr algn="just">
                        <a:lnSpc>
                          <a:spcPct val="107000"/>
                        </a:lnSpc>
                        <a:spcAft>
                          <a:spcPts val="1200"/>
                        </a:spcAft>
                      </a:pPr>
                      <a:r>
                        <a:rPr lang="en-US" sz="1000" kern="1200" dirty="0">
                          <a:solidFill>
                            <a:schemeClr val="tx1"/>
                          </a:solidFill>
                          <a:effectLst/>
                          <a:latin typeface="+mn-lt"/>
                          <a:ea typeface="+mn-ea"/>
                          <a:cs typeface="+mn-cs"/>
                        </a:rPr>
                        <a:t>Both rewards and delays are assigned numerical values. To understand the correlation between these numbers and the corresponding reward amounts and delay durations, refer to the Prizes and Times tabs, respectively.</a:t>
                      </a:r>
                      <a:endParaRPr lang="pt-BR" sz="1000" dirty="0">
                        <a:effectLst/>
                        <a:latin typeface="Calibri" panose="020F0502020204030204" pitchFamily="34" charset="0"/>
                        <a:ea typeface="Calibri" panose="020F0502020204030204" pitchFamily="34" charset="0"/>
                      </a:endParaRPr>
                    </a:p>
                  </a:txBody>
                  <a:tcPr marL="51268" marR="51268" marT="0" marB="0"/>
                </a:tc>
                <a:extLst>
                  <a:ext uri="{0D108BD9-81ED-4DB2-BD59-A6C34878D82A}">
                    <a16:rowId xmlns:a16="http://schemas.microsoft.com/office/drawing/2014/main" val="834333573"/>
                  </a:ext>
                </a:extLst>
              </a:tr>
              <a:tr h="1440180">
                <a:tc>
                  <a:txBody>
                    <a:bodyPr/>
                    <a:lstStyle/>
                    <a:p>
                      <a:pPr algn="just">
                        <a:lnSpc>
                          <a:spcPct val="107000"/>
                        </a:lnSpc>
                        <a:spcAft>
                          <a:spcPts val="800"/>
                        </a:spcAft>
                      </a:pPr>
                      <a:r>
                        <a:rPr lang="pt-BR" sz="1000" b="1" dirty="0" err="1">
                          <a:effectLst/>
                        </a:rPr>
                        <a:t>Experiments</a:t>
                      </a:r>
                      <a:endParaRPr lang="pt-BR" sz="1000" b="1" dirty="0">
                        <a:effectLst/>
                        <a:latin typeface="Calibri" panose="020F0502020204030204" pitchFamily="34" charset="0"/>
                        <a:ea typeface="Calibri" panose="020F0502020204030204" pitchFamily="34" charset="0"/>
                      </a:endParaRPr>
                    </a:p>
                  </a:txBody>
                  <a:tcPr marL="51268" marR="51268" marT="0" marB="0"/>
                </a:tc>
                <a:tc>
                  <a:txBody>
                    <a:bodyPr/>
                    <a:lstStyle/>
                    <a:p>
                      <a:pPr marL="0" indent="0" algn="just">
                        <a:lnSpc>
                          <a:spcPct val="107000"/>
                        </a:lnSpc>
                      </a:pPr>
                      <a:r>
                        <a:rPr lang="en-US" sz="1000" kern="1200" dirty="0">
                          <a:solidFill>
                            <a:schemeClr val="tx1"/>
                          </a:solidFill>
                          <a:effectLst/>
                          <a:latin typeface="+mn-lt"/>
                          <a:ea typeface="+mn-ea"/>
                          <a:cs typeface="+mn-cs"/>
                        </a:rPr>
                        <a:t>The editable items on this tab are identical to those found in the Trainings tab; however, it is advised not to modify them. This tab serves to display the associations established between immediate rewards and their corresponding delayed counterparts across the 36 trials. Despite the pairings being arranged in ascending order, the program reorders the trial sequence pseudo randomly with each administration.</a:t>
                      </a:r>
                      <a:endParaRPr lang="pt-BR" sz="1000" dirty="0">
                        <a:effectLst/>
                        <a:latin typeface="Calibri" panose="020F0502020204030204" pitchFamily="34" charset="0"/>
                        <a:ea typeface="Calibri" panose="020F0502020204030204" pitchFamily="34" charset="0"/>
                      </a:endParaRPr>
                    </a:p>
                  </a:txBody>
                  <a:tcPr marL="51268" marR="51268" marT="0" marB="0"/>
                </a:tc>
                <a:tc>
                  <a:txBody>
                    <a:bodyPr/>
                    <a:lstStyle/>
                    <a:p>
                      <a:pPr marL="19685" algn="just">
                        <a:lnSpc>
                          <a:spcPct val="107000"/>
                        </a:lnSpc>
                        <a:spcAft>
                          <a:spcPts val="800"/>
                        </a:spcAft>
                      </a:pPr>
                      <a:endParaRPr lang="pt-BR" sz="100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800"/>
                        </a:spcAft>
                      </a:pPr>
                      <a:r>
                        <a:rPr lang="en-US" sz="1000" kern="1200" dirty="0">
                          <a:solidFill>
                            <a:schemeClr val="tx1"/>
                          </a:solidFill>
                          <a:effectLst/>
                          <a:latin typeface="+mn-lt"/>
                          <a:ea typeface="+mn-ea"/>
                          <a:cs typeface="+mn-cs"/>
                        </a:rPr>
                        <a:t>To understand the correlation between numbers and the corresponding reward amounts and delay durations, refer to the Prizes and Times tabs, respectively.</a:t>
                      </a:r>
                      <a:endParaRPr lang="pt-BR" sz="1000" dirty="0">
                        <a:effectLst/>
                        <a:latin typeface="Calibri" panose="020F0502020204030204" pitchFamily="34" charset="0"/>
                        <a:ea typeface="Calibri" panose="020F0502020204030204" pitchFamily="34" charset="0"/>
                      </a:endParaRPr>
                    </a:p>
                  </a:txBody>
                  <a:tcPr marL="51268" marR="51268" marT="0" marB="0"/>
                </a:tc>
                <a:extLst>
                  <a:ext uri="{0D108BD9-81ED-4DB2-BD59-A6C34878D82A}">
                    <a16:rowId xmlns:a16="http://schemas.microsoft.com/office/drawing/2014/main" val="2888257667"/>
                  </a:ext>
                </a:extLst>
              </a:tr>
              <a:tr h="1676400">
                <a:tc>
                  <a:txBody>
                    <a:bodyPr/>
                    <a:lstStyle/>
                    <a:p>
                      <a:pPr algn="just">
                        <a:lnSpc>
                          <a:spcPct val="107000"/>
                        </a:lnSpc>
                        <a:spcAft>
                          <a:spcPts val="800"/>
                        </a:spcAft>
                      </a:pPr>
                      <a:r>
                        <a:rPr lang="pt-BR" sz="1000" b="1" dirty="0" err="1">
                          <a:effectLst/>
                        </a:rPr>
                        <a:t>Texts</a:t>
                      </a:r>
                      <a:endParaRPr lang="pt-BR" sz="1000" b="1" dirty="0">
                        <a:effectLst/>
                        <a:latin typeface="Calibri" panose="020F0502020204030204" pitchFamily="34" charset="0"/>
                        <a:ea typeface="Calibri" panose="020F0502020204030204" pitchFamily="34" charset="0"/>
                      </a:endParaRPr>
                    </a:p>
                  </a:txBody>
                  <a:tcPr marL="51268" marR="51268" marT="0" marB="0"/>
                </a:tc>
                <a:tc>
                  <a:txBody>
                    <a:bodyPr/>
                    <a:lstStyle/>
                    <a:p>
                      <a:pPr algn="just"/>
                      <a:r>
                        <a:rPr lang="en-US" sz="1000" kern="1200" dirty="0">
                          <a:solidFill>
                            <a:schemeClr val="tx1"/>
                          </a:solidFill>
                          <a:effectLst/>
                          <a:latin typeface="+mn-lt"/>
                          <a:ea typeface="+mn-ea"/>
                          <a:cs typeface="+mn-cs"/>
                        </a:rPr>
                        <a:t>All text fields are open for editing. When adding a new language, input the corresponding language code in cell A5 and then proceed to translate the text from the available default languages (English, Brazilian Portuguese, and Spanish).</a:t>
                      </a:r>
                      <a:endParaRPr lang="pt-BR" sz="1000" kern="1200" dirty="0">
                        <a:solidFill>
                          <a:schemeClr val="tx1"/>
                        </a:solidFill>
                        <a:effectLst/>
                        <a:latin typeface="+mn-lt"/>
                        <a:ea typeface="+mn-ea"/>
                        <a:cs typeface="+mn-cs"/>
                      </a:endParaRPr>
                    </a:p>
                    <a:p>
                      <a:pPr marL="0" indent="0" algn="just">
                        <a:lnSpc>
                          <a:spcPct val="107000"/>
                        </a:lnSpc>
                        <a:spcBef>
                          <a:spcPts val="600"/>
                        </a:spcBef>
                      </a:pPr>
                      <a:r>
                        <a:rPr lang="en-US" sz="1000" kern="1200" dirty="0">
                          <a:solidFill>
                            <a:schemeClr val="tx1"/>
                          </a:solidFill>
                          <a:effectLst/>
                          <a:latin typeface="+mn-lt"/>
                          <a:ea typeface="+mn-ea"/>
                          <a:cs typeface="+mn-cs"/>
                        </a:rPr>
                        <a:t>You can also modify the reward type. For instance, within columns X, Y, and Z (Score, Points, and Points Abbreviated), you have the option to input "Total Value," "Dollars," and "$," respectively.</a:t>
                      </a:r>
                      <a:endParaRPr lang="pt-BR" sz="1000" dirty="0">
                        <a:effectLst/>
                        <a:latin typeface="Calibri" panose="020F0502020204030204" pitchFamily="34" charset="0"/>
                        <a:ea typeface="Calibri" panose="020F0502020204030204" pitchFamily="34" charset="0"/>
                      </a:endParaRPr>
                    </a:p>
                  </a:txBody>
                  <a:tcPr marL="51268" marR="51268" marT="0" marB="0"/>
                </a:tc>
                <a:tc>
                  <a:txBody>
                    <a:bodyPr/>
                    <a:lstStyle/>
                    <a:p>
                      <a:pPr marL="19685" algn="just">
                        <a:lnSpc>
                          <a:spcPct val="107000"/>
                        </a:lnSpc>
                        <a:spcAft>
                          <a:spcPts val="1200"/>
                        </a:spcAft>
                      </a:pPr>
                      <a:endParaRPr lang="pt-BR" sz="100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800"/>
                        </a:spcAft>
                      </a:pPr>
                      <a:r>
                        <a:rPr lang="en-US" sz="1000" dirty="0">
                          <a:effectLst/>
                        </a:rPr>
                        <a:t> </a:t>
                      </a:r>
                      <a:endParaRPr lang="pt-BR" sz="1000" dirty="0">
                        <a:effectLst/>
                        <a:latin typeface="Calibri" panose="020F0502020204030204" pitchFamily="34" charset="0"/>
                        <a:ea typeface="Calibri" panose="020F0502020204030204" pitchFamily="34" charset="0"/>
                      </a:endParaRPr>
                    </a:p>
                  </a:txBody>
                  <a:tcPr marL="51268" marR="51268" marT="0" marB="0"/>
                </a:tc>
                <a:extLst>
                  <a:ext uri="{0D108BD9-81ED-4DB2-BD59-A6C34878D82A}">
                    <a16:rowId xmlns:a16="http://schemas.microsoft.com/office/drawing/2014/main" val="2921753498"/>
                  </a:ext>
                </a:extLst>
              </a:tr>
              <a:tr h="312088">
                <a:tc>
                  <a:txBody>
                    <a:bodyPr/>
                    <a:lstStyle/>
                    <a:p>
                      <a:pPr algn="just">
                        <a:lnSpc>
                          <a:spcPct val="107000"/>
                        </a:lnSpc>
                        <a:spcAft>
                          <a:spcPts val="800"/>
                        </a:spcAft>
                      </a:pPr>
                      <a:r>
                        <a:rPr lang="pt-BR" sz="1000" b="1" dirty="0" err="1">
                          <a:effectLst/>
                        </a:rPr>
                        <a:t>Prizes</a:t>
                      </a:r>
                      <a:endParaRPr lang="pt-BR" sz="1000" b="1" dirty="0">
                        <a:effectLst/>
                        <a:latin typeface="Calibri" panose="020F0502020204030204" pitchFamily="34" charset="0"/>
                        <a:ea typeface="Calibri" panose="020F0502020204030204" pitchFamily="34" charset="0"/>
                      </a:endParaRPr>
                    </a:p>
                  </a:txBody>
                  <a:tcPr marL="51268" marR="51268" marT="0" marB="0"/>
                </a:tc>
                <a:tc>
                  <a:txBody>
                    <a:bodyPr/>
                    <a:lstStyle/>
                    <a:p>
                      <a:pPr marL="0" indent="0" algn="just">
                        <a:lnSpc>
                          <a:spcPct val="107000"/>
                        </a:lnSpc>
                      </a:pPr>
                      <a:r>
                        <a:rPr lang="en-US" sz="1000" b="1" dirty="0">
                          <a:effectLst/>
                        </a:rPr>
                        <a:t>Value: </a:t>
                      </a:r>
                      <a:r>
                        <a:rPr lang="en-US" sz="1000" dirty="0">
                          <a:effectLst/>
                        </a:rPr>
                        <a:t>All values (rewards) can be modified.</a:t>
                      </a:r>
                      <a:endParaRPr lang="pt-BR" sz="1000" dirty="0">
                        <a:effectLst/>
                        <a:latin typeface="Calibri" panose="020F0502020204030204" pitchFamily="34" charset="0"/>
                        <a:ea typeface="Calibri" panose="020F0502020204030204" pitchFamily="34" charset="0"/>
                      </a:endParaRPr>
                    </a:p>
                  </a:txBody>
                  <a:tcPr marL="51268" marR="51268" marT="0" marB="0"/>
                </a:tc>
                <a:tc>
                  <a:txBody>
                    <a:bodyPr/>
                    <a:lstStyle/>
                    <a:p>
                      <a:pPr marL="19685" algn="just">
                        <a:lnSpc>
                          <a:spcPct val="107000"/>
                        </a:lnSpc>
                        <a:spcAft>
                          <a:spcPts val="1200"/>
                        </a:spcAft>
                      </a:pPr>
                      <a:endParaRPr lang="pt-BR" sz="100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800"/>
                        </a:spcAft>
                      </a:pPr>
                      <a:r>
                        <a:rPr lang="en-US" sz="1000" dirty="0">
                          <a:effectLst/>
                        </a:rPr>
                        <a:t> </a:t>
                      </a:r>
                      <a:endParaRPr lang="pt-BR" sz="1000" dirty="0">
                        <a:effectLst/>
                        <a:latin typeface="Calibri" panose="020F0502020204030204" pitchFamily="34" charset="0"/>
                        <a:ea typeface="Calibri" panose="020F0502020204030204" pitchFamily="34" charset="0"/>
                      </a:endParaRPr>
                    </a:p>
                  </a:txBody>
                  <a:tcPr marL="51268" marR="51268" marT="0" marB="0"/>
                </a:tc>
                <a:extLst>
                  <a:ext uri="{0D108BD9-81ED-4DB2-BD59-A6C34878D82A}">
                    <a16:rowId xmlns:a16="http://schemas.microsoft.com/office/drawing/2014/main" val="358047426"/>
                  </a:ext>
                </a:extLst>
              </a:tr>
              <a:tr h="754712">
                <a:tc>
                  <a:txBody>
                    <a:bodyPr/>
                    <a:lstStyle/>
                    <a:p>
                      <a:pPr algn="just">
                        <a:lnSpc>
                          <a:spcPct val="107000"/>
                        </a:lnSpc>
                        <a:spcAft>
                          <a:spcPts val="800"/>
                        </a:spcAft>
                      </a:pPr>
                      <a:r>
                        <a:rPr lang="pt-BR" sz="1000" b="1" dirty="0">
                          <a:effectLst/>
                        </a:rPr>
                        <a:t>Times</a:t>
                      </a:r>
                      <a:endParaRPr lang="pt-BR" sz="1000" b="1" dirty="0">
                        <a:effectLst/>
                        <a:latin typeface="Calibri" panose="020F0502020204030204" pitchFamily="34" charset="0"/>
                        <a:ea typeface="Calibri" panose="020F0502020204030204" pitchFamily="34" charset="0"/>
                      </a:endParaRPr>
                    </a:p>
                  </a:txBody>
                  <a:tcPr marL="51268" marR="51268" marT="0" marB="0"/>
                </a:tc>
                <a:tc>
                  <a:txBody>
                    <a:bodyPr/>
                    <a:lstStyle/>
                    <a:p>
                      <a:pPr marL="0" indent="0" algn="just">
                        <a:lnSpc>
                          <a:spcPct val="107000"/>
                        </a:lnSpc>
                      </a:pPr>
                      <a:r>
                        <a:rPr lang="en-US" sz="1000" b="1" dirty="0">
                          <a:effectLst/>
                        </a:rPr>
                        <a:t>Tempo: </a:t>
                      </a:r>
                      <a:r>
                        <a:rPr lang="en-US" sz="1000" kern="1200" dirty="0">
                          <a:solidFill>
                            <a:schemeClr val="tx1"/>
                          </a:solidFill>
                          <a:effectLst/>
                          <a:latin typeface="+mn-lt"/>
                          <a:ea typeface="+mn-ea"/>
                          <a:cs typeface="+mn-cs"/>
                        </a:rPr>
                        <a:t>All delays (measured in seconds) are adjustable; however, it is advisable to refrain from altering the zero time, as it represents the immediate reward.</a:t>
                      </a:r>
                      <a:endParaRPr lang="pt-BR" sz="1000" dirty="0">
                        <a:effectLst/>
                        <a:latin typeface="Calibri" panose="020F0502020204030204" pitchFamily="34" charset="0"/>
                        <a:ea typeface="Calibri" panose="020F0502020204030204" pitchFamily="34" charset="0"/>
                      </a:endParaRPr>
                    </a:p>
                  </a:txBody>
                  <a:tcPr marL="51268" marR="51268" marT="0" marB="0"/>
                </a:tc>
                <a:tc>
                  <a:txBody>
                    <a:bodyPr/>
                    <a:lstStyle/>
                    <a:p>
                      <a:pPr marL="19685" algn="just">
                        <a:lnSpc>
                          <a:spcPct val="107000"/>
                        </a:lnSpc>
                      </a:pPr>
                      <a:endParaRPr lang="pt-BR" sz="100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800"/>
                        </a:spcAft>
                      </a:pPr>
                      <a:r>
                        <a:rPr lang="en-US" sz="1000" kern="1200" dirty="0">
                          <a:solidFill>
                            <a:schemeClr val="tx1"/>
                          </a:solidFill>
                          <a:effectLst/>
                          <a:latin typeface="+mn-lt"/>
                          <a:ea typeface="+mn-ea"/>
                          <a:cs typeface="+mn-cs"/>
                        </a:rPr>
                        <a:t>The sequence of lanes should not be modified.</a:t>
                      </a:r>
                      <a:endParaRPr lang="pt-BR" sz="1000" dirty="0">
                        <a:effectLst/>
                        <a:latin typeface="Calibri" panose="020F0502020204030204" pitchFamily="34" charset="0"/>
                        <a:ea typeface="Calibri" panose="020F0502020204030204" pitchFamily="34" charset="0"/>
                      </a:endParaRPr>
                    </a:p>
                  </a:txBody>
                  <a:tcPr marL="51268" marR="51268" marT="0" marB="0"/>
                </a:tc>
                <a:extLst>
                  <a:ext uri="{0D108BD9-81ED-4DB2-BD59-A6C34878D82A}">
                    <a16:rowId xmlns:a16="http://schemas.microsoft.com/office/drawing/2014/main" val="2188207194"/>
                  </a:ext>
                </a:extLst>
              </a:tr>
              <a:tr h="1163984">
                <a:tc>
                  <a:txBody>
                    <a:bodyPr/>
                    <a:lstStyle/>
                    <a:p>
                      <a:pPr algn="just">
                        <a:lnSpc>
                          <a:spcPct val="107000"/>
                        </a:lnSpc>
                        <a:spcAft>
                          <a:spcPts val="800"/>
                        </a:spcAft>
                      </a:pPr>
                      <a:r>
                        <a:rPr lang="pt-BR" sz="1000" b="1" dirty="0">
                          <a:effectLst/>
                        </a:rPr>
                        <a:t>Debug</a:t>
                      </a:r>
                      <a:endParaRPr lang="pt-BR" sz="1000" b="1" dirty="0">
                        <a:effectLst/>
                        <a:latin typeface="Calibri" panose="020F0502020204030204" pitchFamily="34" charset="0"/>
                        <a:ea typeface="Calibri" panose="020F0502020204030204" pitchFamily="34" charset="0"/>
                      </a:endParaRPr>
                    </a:p>
                  </a:txBody>
                  <a:tcPr marL="51268" marR="51268" marT="0" marB="0">
                    <a:lnB w="12700" cap="flat" cmpd="sng" algn="ctr">
                      <a:solidFill>
                        <a:schemeClr val="tx1"/>
                      </a:solidFill>
                      <a:prstDash val="solid"/>
                      <a:round/>
                      <a:headEnd type="none" w="med" len="med"/>
                      <a:tailEnd type="none" w="med" len="med"/>
                    </a:lnB>
                  </a:tcPr>
                </a:tc>
                <a:tc>
                  <a:txBody>
                    <a:bodyPr/>
                    <a:lstStyle/>
                    <a:p>
                      <a:pPr algn="just"/>
                      <a:r>
                        <a:rPr lang="en-US" sz="1000" b="1" dirty="0">
                          <a:effectLst/>
                        </a:rPr>
                        <a:t>Always imaginary first: </a:t>
                      </a:r>
                      <a:r>
                        <a:rPr lang="en-US" sz="1000" kern="1200" dirty="0">
                          <a:solidFill>
                            <a:schemeClr val="tx1"/>
                          </a:solidFill>
                          <a:effectLst/>
                          <a:latin typeface="+mn-lt"/>
                          <a:ea typeface="+mn-ea"/>
                          <a:cs typeface="+mn-cs"/>
                        </a:rPr>
                        <a:t>For complete randomization of the three tasks/games, keep the FALSE option selected. If the user wants the Imaginary Game to consistently appear first, type TRUE, and similarly for other preferences. This option permits the use of only one task if desired;</a:t>
                      </a:r>
                      <a:endParaRPr lang="pt-BR" sz="1000" kern="1200" dirty="0">
                        <a:solidFill>
                          <a:schemeClr val="tx1"/>
                        </a:solidFill>
                        <a:effectLst/>
                        <a:latin typeface="+mn-lt"/>
                        <a:ea typeface="+mn-ea"/>
                        <a:cs typeface="+mn-cs"/>
                      </a:endParaRPr>
                    </a:p>
                    <a:p>
                      <a:pPr marL="0" indent="0" algn="just">
                        <a:lnSpc>
                          <a:spcPct val="107000"/>
                        </a:lnSpc>
                      </a:pPr>
                      <a:r>
                        <a:rPr lang="en-US" sz="1000" b="1" dirty="0">
                          <a:effectLst/>
                        </a:rPr>
                        <a:t>Language: </a:t>
                      </a:r>
                      <a:r>
                        <a:rPr lang="en-US" sz="1000" kern="1200" dirty="0">
                          <a:solidFill>
                            <a:schemeClr val="tx1"/>
                          </a:solidFill>
                          <a:effectLst/>
                          <a:latin typeface="+mn-lt"/>
                          <a:ea typeface="+mn-ea"/>
                          <a:cs typeface="+mn-cs"/>
                        </a:rPr>
                        <a:t>Enter the language code to choose the language for the texts.</a:t>
                      </a:r>
                      <a:endParaRPr lang="pt-BR" sz="1000" dirty="0">
                        <a:effectLst/>
                        <a:latin typeface="Calibri" panose="020F0502020204030204" pitchFamily="34" charset="0"/>
                        <a:ea typeface="Calibri" panose="020F0502020204030204" pitchFamily="34" charset="0"/>
                      </a:endParaRPr>
                    </a:p>
                  </a:txBody>
                  <a:tcPr marL="51268" marR="51268" marT="0" marB="0">
                    <a:lnB w="12700" cap="flat" cmpd="sng" algn="ctr">
                      <a:solidFill>
                        <a:schemeClr val="tx1"/>
                      </a:solidFill>
                      <a:prstDash val="solid"/>
                      <a:round/>
                      <a:headEnd type="none" w="med" len="med"/>
                      <a:tailEnd type="none" w="med" len="med"/>
                    </a:lnB>
                  </a:tcPr>
                </a:tc>
                <a:tc>
                  <a:txBody>
                    <a:bodyPr/>
                    <a:lstStyle/>
                    <a:p>
                      <a:pPr marL="19685" algn="just">
                        <a:lnSpc>
                          <a:spcPct val="107000"/>
                        </a:lnSpc>
                        <a:spcAft>
                          <a:spcPts val="800"/>
                        </a:spcAft>
                      </a:pPr>
                      <a:endParaRPr lang="pt-BR" sz="1000" dirty="0">
                        <a:effectLst/>
                        <a:latin typeface="Calibri" panose="020F0502020204030204" pitchFamily="34" charset="0"/>
                        <a:ea typeface="Calibri" panose="020F0502020204030204" pitchFamily="34" charset="0"/>
                      </a:endParaRPr>
                    </a:p>
                  </a:txBody>
                  <a:tcPr marL="51268" marR="51268"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 </a:t>
                      </a:r>
                      <a:endParaRPr lang="pt-BR" sz="1000" dirty="0">
                        <a:effectLst/>
                        <a:latin typeface="Calibri" panose="020F0502020204030204" pitchFamily="34" charset="0"/>
                        <a:ea typeface="Calibri" panose="020F0502020204030204" pitchFamily="34" charset="0"/>
                      </a:endParaRPr>
                    </a:p>
                  </a:txBody>
                  <a:tcPr marL="51268" marR="51268"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7921496"/>
                  </a:ext>
                </a:extLst>
              </a:tr>
            </a:tbl>
          </a:graphicData>
        </a:graphic>
      </p:graphicFrame>
    </p:spTree>
    <p:extLst>
      <p:ext uri="{BB962C8B-B14F-4D97-AF65-F5344CB8AC3E}">
        <p14:creationId xmlns:p14="http://schemas.microsoft.com/office/powerpoint/2010/main" val="3937669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7" name="CaixaDeTexto 6">
            <a:extLst>
              <a:ext uri="{FF2B5EF4-FFF2-40B4-BE49-F238E27FC236}">
                <a16:creationId xmlns:a16="http://schemas.microsoft.com/office/drawing/2014/main" id="{D54C94BF-54BE-9AA3-292F-247D85EFB565}"/>
              </a:ext>
            </a:extLst>
          </p:cNvPr>
          <p:cNvSpPr txBox="1"/>
          <p:nvPr/>
        </p:nvSpPr>
        <p:spPr>
          <a:xfrm>
            <a:off x="471487" y="962189"/>
            <a:ext cx="5915025" cy="4247317"/>
          </a:xfrm>
          <a:prstGeom prst="rect">
            <a:avLst/>
          </a:prstGeom>
          <a:noFill/>
        </p:spPr>
        <p:txBody>
          <a:bodyPr wrap="square">
            <a:spAutoFit/>
          </a:bodyPr>
          <a:lstStyle/>
          <a:p>
            <a:pPr algn="just">
              <a:spcAft>
                <a:spcPts val="600"/>
              </a:spcAft>
            </a:pPr>
            <a:r>
              <a:rPr lang="en-US" sz="1700" b="0" i="0" u="none" strike="noStrike" dirty="0">
                <a:solidFill>
                  <a:srgbClr val="000000"/>
                </a:solidFill>
                <a:effectLst/>
              </a:rPr>
              <a:t>	To enhance the comprehensibility of the spreadsheet, the tabs will be described in detail below.</a:t>
            </a:r>
          </a:p>
          <a:p>
            <a:pPr algn="just">
              <a:spcAft>
                <a:spcPts val="600"/>
              </a:spcAft>
            </a:pPr>
            <a:endParaRPr lang="en-US" sz="1700" dirty="0">
              <a:solidFill>
                <a:srgbClr val="000000"/>
              </a:solidFill>
              <a:effectLst/>
            </a:endParaRPr>
          </a:p>
          <a:p>
            <a:pPr algn="just">
              <a:spcAft>
                <a:spcPts val="600"/>
              </a:spcAft>
            </a:pPr>
            <a:r>
              <a:rPr lang="en-US" sz="1700" b="1" i="0" u="none" strike="noStrike" dirty="0">
                <a:solidFill>
                  <a:srgbClr val="000000"/>
                </a:solidFill>
                <a:effectLst/>
              </a:rPr>
              <a:t>6.1. Texts</a:t>
            </a:r>
            <a:endParaRPr lang="en-US" sz="1700" b="1" dirty="0">
              <a:solidFill>
                <a:srgbClr val="000000"/>
              </a:solidFill>
              <a:effectLst/>
            </a:endParaRPr>
          </a:p>
          <a:p>
            <a:pPr algn="just">
              <a:spcAft>
                <a:spcPts val="600"/>
              </a:spcAft>
            </a:pPr>
            <a:r>
              <a:rPr lang="en-US" sz="1700" b="0" i="0" u="none" strike="noStrike" dirty="0">
                <a:solidFill>
                  <a:srgbClr val="000000"/>
                </a:solidFill>
                <a:effectLst/>
              </a:rPr>
              <a:t>	This tab contains all the text elements that appear during the software's execution (Figure 23). Currently, there are three standard languages: English, Brazilian Portuguese, and Spanish. If needed, these texts can be modified. For example, in this version, the rewards are represented as points, but you can change them to your country's currency. To do so, in columns X, Y, and Z (Score, Points, and Points Abbreviated), you can enter "Total Value," "Dollars," and "$," respectively. Please note that in column A, language codes for these languages are provided (</a:t>
            </a:r>
            <a:r>
              <a:rPr lang="en-US" sz="1700" b="0" i="0" u="none" strike="noStrike" dirty="0" err="1">
                <a:solidFill>
                  <a:srgbClr val="000000"/>
                </a:solidFill>
                <a:effectLst/>
              </a:rPr>
              <a:t>en</a:t>
            </a:r>
            <a:r>
              <a:rPr lang="en-US" sz="1700" b="0" i="0" u="none" strike="noStrike" dirty="0">
                <a:solidFill>
                  <a:srgbClr val="000000"/>
                </a:solidFill>
                <a:effectLst/>
              </a:rPr>
              <a:t>, pt-</a:t>
            </a:r>
            <a:r>
              <a:rPr lang="en-US" sz="1700" b="0" i="0" u="none" strike="noStrike" dirty="0" err="1">
                <a:solidFill>
                  <a:srgbClr val="000000"/>
                </a:solidFill>
                <a:effectLst/>
              </a:rPr>
              <a:t>br</a:t>
            </a:r>
            <a:r>
              <a:rPr lang="en-US" sz="1700" b="0" i="0" u="none" strike="noStrike" dirty="0">
                <a:solidFill>
                  <a:srgbClr val="000000"/>
                </a:solidFill>
                <a:effectLst/>
              </a:rPr>
              <a:t>, es). If you wish to add a new language, you should enter the texts in row 5 and insert the language code in column A.</a:t>
            </a:r>
            <a:endParaRPr lang="en-US" sz="1700" dirty="0">
              <a:solidFill>
                <a:srgbClr val="000000"/>
              </a:solidFill>
              <a:effectLst/>
            </a:endParaRPr>
          </a:p>
        </p:txBody>
      </p:sp>
      <p:sp>
        <p:nvSpPr>
          <p:cNvPr id="5" name="CaixaDeTexto 4">
            <a:extLst>
              <a:ext uri="{FF2B5EF4-FFF2-40B4-BE49-F238E27FC236}">
                <a16:creationId xmlns:a16="http://schemas.microsoft.com/office/drawing/2014/main" id="{CEA701F0-3936-7FAF-8AAA-DDF9FD791954}"/>
              </a:ext>
            </a:extLst>
          </p:cNvPr>
          <p:cNvSpPr txBox="1"/>
          <p:nvPr/>
        </p:nvSpPr>
        <p:spPr>
          <a:xfrm>
            <a:off x="6318584" y="147592"/>
            <a:ext cx="418704" cy="369332"/>
          </a:xfrm>
          <a:prstGeom prst="rect">
            <a:avLst/>
          </a:prstGeom>
          <a:noFill/>
        </p:spPr>
        <p:txBody>
          <a:bodyPr wrap="none" rtlCol="0">
            <a:spAutoFit/>
          </a:bodyPr>
          <a:lstStyle/>
          <a:p>
            <a:r>
              <a:rPr lang="pt-BR" dirty="0"/>
              <a:t>50</a:t>
            </a:r>
          </a:p>
        </p:txBody>
      </p:sp>
      <p:sp>
        <p:nvSpPr>
          <p:cNvPr id="10" name="CaixaDeTexto 9">
            <a:extLst>
              <a:ext uri="{FF2B5EF4-FFF2-40B4-BE49-F238E27FC236}">
                <a16:creationId xmlns:a16="http://schemas.microsoft.com/office/drawing/2014/main" id="{DD53CF23-1FC8-803D-7741-75C1BFF2B87C}"/>
              </a:ext>
            </a:extLst>
          </p:cNvPr>
          <p:cNvSpPr txBox="1"/>
          <p:nvPr/>
        </p:nvSpPr>
        <p:spPr>
          <a:xfrm>
            <a:off x="6000750" y="2324100"/>
            <a:ext cx="184731" cy="369332"/>
          </a:xfrm>
          <a:prstGeom prst="rect">
            <a:avLst/>
          </a:prstGeom>
          <a:noFill/>
        </p:spPr>
        <p:txBody>
          <a:bodyPr wrap="none" rtlCol="0">
            <a:spAutoFit/>
          </a:bodyPr>
          <a:lstStyle/>
          <a:p>
            <a:endParaRPr lang="pt-BR" dirty="0"/>
          </a:p>
        </p:txBody>
      </p:sp>
      <p:pic>
        <p:nvPicPr>
          <p:cNvPr id="8" name="Imagem 7" descr="Interface gráfica do usuário, Aplicativo, Tabela&#10;&#10;Descrição gerada automaticamente">
            <a:extLst>
              <a:ext uri="{FF2B5EF4-FFF2-40B4-BE49-F238E27FC236}">
                <a16:creationId xmlns:a16="http://schemas.microsoft.com/office/drawing/2014/main" id="{C4914267-9D3A-F9FB-8635-F20C37473B99}"/>
              </a:ext>
            </a:extLst>
          </p:cNvPr>
          <p:cNvPicPr>
            <a:picLocks noChangeAspect="1"/>
          </p:cNvPicPr>
          <p:nvPr/>
        </p:nvPicPr>
        <p:blipFill rotWithShape="1">
          <a:blip r:embed="rId4">
            <a:extLst>
              <a:ext uri="{28A0092B-C50C-407E-A947-70E740481C1C}">
                <a14:useLocalDpi xmlns:a14="http://schemas.microsoft.com/office/drawing/2010/main" val="0"/>
              </a:ext>
            </a:extLst>
          </a:blip>
          <a:srcRect l="1222" t="26663" r="5889" b="39938"/>
          <a:stretch/>
        </p:blipFill>
        <p:spPr>
          <a:xfrm>
            <a:off x="600112" y="5931548"/>
            <a:ext cx="5400000" cy="1091627"/>
          </a:xfrm>
          <a:prstGeom prst="rect">
            <a:avLst/>
          </a:prstGeom>
        </p:spPr>
      </p:pic>
      <p:sp>
        <p:nvSpPr>
          <p:cNvPr id="11" name="CaixaDeTexto 10">
            <a:extLst>
              <a:ext uri="{FF2B5EF4-FFF2-40B4-BE49-F238E27FC236}">
                <a16:creationId xmlns:a16="http://schemas.microsoft.com/office/drawing/2014/main" id="{88A2C39D-A9B8-D50E-31E7-CC9EA271E72A}"/>
              </a:ext>
            </a:extLst>
          </p:cNvPr>
          <p:cNvSpPr txBox="1"/>
          <p:nvPr/>
        </p:nvSpPr>
        <p:spPr>
          <a:xfrm>
            <a:off x="2451100" y="6989882"/>
            <a:ext cx="3622466" cy="523220"/>
          </a:xfrm>
          <a:prstGeom prst="rect">
            <a:avLst/>
          </a:prstGeom>
          <a:noFill/>
        </p:spPr>
        <p:txBody>
          <a:bodyPr wrap="square">
            <a:spAutoFit/>
          </a:bodyPr>
          <a:lstStyle/>
          <a:p>
            <a:pPr algn="just"/>
            <a:r>
              <a:rPr lang="en-US" sz="1400" b="1" i="0" u="none" strike="noStrike" dirty="0">
                <a:solidFill>
                  <a:srgbClr val="000000"/>
                </a:solidFill>
                <a:effectLst/>
              </a:rPr>
              <a:t>Figure 23. </a:t>
            </a:r>
            <a:r>
              <a:rPr lang="en-US" sz="1400" i="0" u="none" strike="noStrike" dirty="0">
                <a:solidFill>
                  <a:srgbClr val="000000"/>
                </a:solidFill>
                <a:effectLst/>
              </a:rPr>
              <a:t>Section of the Texts tab in the software's editing spreadsheet.</a:t>
            </a:r>
            <a:endParaRPr lang="pt-BR" sz="1400" dirty="0"/>
          </a:p>
        </p:txBody>
      </p:sp>
      <p:sp>
        <p:nvSpPr>
          <p:cNvPr id="13" name="CaixaDeTexto 12">
            <a:extLst>
              <a:ext uri="{FF2B5EF4-FFF2-40B4-BE49-F238E27FC236}">
                <a16:creationId xmlns:a16="http://schemas.microsoft.com/office/drawing/2014/main" id="{1B18A49A-9848-677B-4DF6-F5699EB798E2}"/>
              </a:ext>
            </a:extLst>
          </p:cNvPr>
          <p:cNvSpPr txBox="1"/>
          <p:nvPr/>
        </p:nvSpPr>
        <p:spPr>
          <a:xfrm>
            <a:off x="1884062" y="7901322"/>
            <a:ext cx="3815526" cy="830997"/>
          </a:xfrm>
          <a:prstGeom prst="rect">
            <a:avLst/>
          </a:prstGeom>
          <a:noFill/>
        </p:spPr>
        <p:txBody>
          <a:bodyPr wrap="square">
            <a:spAutoFit/>
          </a:bodyPr>
          <a:lstStyle/>
          <a:p>
            <a:pPr algn="just"/>
            <a:r>
              <a:rPr lang="en-US" sz="1600" b="0" i="0" u="none" strike="noStrike" dirty="0">
                <a:solidFill>
                  <a:srgbClr val="000000"/>
                </a:solidFill>
                <a:effectLst/>
              </a:rPr>
              <a:t>Insert a new language in cell A4. Don't forget to enter a new language code (e.g., </a:t>
            </a:r>
            <a:r>
              <a:rPr lang="en-US" sz="1600" b="1" i="1" u="none" strike="noStrike" dirty="0">
                <a:solidFill>
                  <a:srgbClr val="000000"/>
                </a:solidFill>
                <a:effectLst/>
              </a:rPr>
              <a:t>it </a:t>
            </a:r>
            <a:r>
              <a:rPr lang="en-US" sz="1600" b="0" i="0" u="none" strike="noStrike" dirty="0">
                <a:solidFill>
                  <a:srgbClr val="000000"/>
                </a:solidFill>
                <a:effectLst/>
              </a:rPr>
              <a:t>for Italian).</a:t>
            </a:r>
            <a:endParaRPr lang="pt-BR" sz="1600" dirty="0"/>
          </a:p>
        </p:txBody>
      </p:sp>
      <p:pic>
        <p:nvPicPr>
          <p:cNvPr id="14" name="Gráfico 13" descr="Seta: Curva no sentido anti-horário com preenchimento sólido">
            <a:extLst>
              <a:ext uri="{FF2B5EF4-FFF2-40B4-BE49-F238E27FC236}">
                <a16:creationId xmlns:a16="http://schemas.microsoft.com/office/drawing/2014/main" id="{4D7EDB45-6638-2BE6-4B32-7B5EDD3619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818114" flipH="1">
            <a:off x="808983" y="6785460"/>
            <a:ext cx="1433250" cy="15228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83823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9" name="CaixaDeTexto 18">
            <a:extLst>
              <a:ext uri="{FF2B5EF4-FFF2-40B4-BE49-F238E27FC236}">
                <a16:creationId xmlns:a16="http://schemas.microsoft.com/office/drawing/2014/main" id="{3AA03A05-E257-F007-4ABC-7C1F73392D7F}"/>
              </a:ext>
            </a:extLst>
          </p:cNvPr>
          <p:cNvSpPr txBox="1"/>
          <p:nvPr/>
        </p:nvSpPr>
        <p:spPr>
          <a:xfrm>
            <a:off x="471487" y="914745"/>
            <a:ext cx="5915025" cy="2246769"/>
          </a:xfrm>
          <a:prstGeom prst="rect">
            <a:avLst/>
          </a:prstGeom>
          <a:noFill/>
        </p:spPr>
        <p:txBody>
          <a:bodyPr wrap="square" rtlCol="0">
            <a:spAutoFit/>
          </a:bodyPr>
          <a:lstStyle/>
          <a:p>
            <a:pPr algn="just"/>
            <a:r>
              <a:rPr lang="pt-BR" sz="1700" b="1" dirty="0"/>
              <a:t>6.2. Prizes (rewards)</a:t>
            </a:r>
          </a:p>
          <a:p>
            <a:pPr algn="just"/>
            <a:endParaRPr lang="pt-BR" sz="1700" b="1" dirty="0"/>
          </a:p>
          <a:p>
            <a:pPr algn="just"/>
            <a:r>
              <a:rPr lang="en-US" sz="1700" b="0" i="0" u="none" strike="noStrike" dirty="0">
                <a:solidFill>
                  <a:srgbClr val="000000"/>
                </a:solidFill>
                <a:effectLst/>
              </a:rPr>
              <a:t>	In this tab the IDs and magnitude (Value) of the rewards are presented (Figure 24).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In this version, the rewards are represented as points ranging from 100 to 1000. To make changes, simply enter the new values in cells B2 to B5. Please do not alter the IDs, as they are connected to other tabs.</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pt-BR" sz="1700" b="1" dirty="0"/>
          </a:p>
        </p:txBody>
      </p:sp>
      <p:sp>
        <p:nvSpPr>
          <p:cNvPr id="23" name="CaixaDeTexto 22">
            <a:extLst>
              <a:ext uri="{FF2B5EF4-FFF2-40B4-BE49-F238E27FC236}">
                <a16:creationId xmlns:a16="http://schemas.microsoft.com/office/drawing/2014/main" id="{1CC8AC66-F4E8-F286-23DA-714D19FDF684}"/>
              </a:ext>
            </a:extLst>
          </p:cNvPr>
          <p:cNvSpPr txBox="1"/>
          <p:nvPr/>
        </p:nvSpPr>
        <p:spPr>
          <a:xfrm>
            <a:off x="2240120" y="4806372"/>
            <a:ext cx="3634002" cy="523220"/>
          </a:xfrm>
          <a:prstGeom prst="rect">
            <a:avLst/>
          </a:prstGeom>
          <a:noFill/>
        </p:spPr>
        <p:txBody>
          <a:bodyPr wrap="square">
            <a:spAutoFit/>
          </a:bodyPr>
          <a:lstStyle/>
          <a:p>
            <a:pPr algn="just"/>
            <a:r>
              <a:rPr lang="en-US" sz="1400" b="1" i="0" u="none" strike="noStrike" dirty="0">
                <a:solidFill>
                  <a:srgbClr val="000000"/>
                </a:solidFill>
                <a:effectLst/>
              </a:rPr>
              <a:t>Figure 24. </a:t>
            </a:r>
            <a:r>
              <a:rPr lang="en-US" sz="1400" i="0" u="none" strike="noStrike" dirty="0">
                <a:solidFill>
                  <a:srgbClr val="000000"/>
                </a:solidFill>
                <a:effectLst/>
              </a:rPr>
              <a:t>Prizes tab in the software editing spreadsheet.</a:t>
            </a:r>
            <a:endParaRPr lang="pt-BR" sz="1400" dirty="0"/>
          </a:p>
        </p:txBody>
      </p:sp>
      <p:sp>
        <p:nvSpPr>
          <p:cNvPr id="25" name="CaixaDeTexto 24">
            <a:extLst>
              <a:ext uri="{FF2B5EF4-FFF2-40B4-BE49-F238E27FC236}">
                <a16:creationId xmlns:a16="http://schemas.microsoft.com/office/drawing/2014/main" id="{D63870B4-E9D8-407F-3BDA-4F23AF1CBE0C}"/>
              </a:ext>
            </a:extLst>
          </p:cNvPr>
          <p:cNvSpPr txBox="1"/>
          <p:nvPr/>
        </p:nvSpPr>
        <p:spPr>
          <a:xfrm>
            <a:off x="820738" y="3853220"/>
            <a:ext cx="3517900" cy="307777"/>
          </a:xfrm>
          <a:prstGeom prst="rect">
            <a:avLst/>
          </a:prstGeom>
          <a:noFill/>
        </p:spPr>
        <p:txBody>
          <a:bodyPr wrap="square">
            <a:spAutoFit/>
          </a:bodyPr>
          <a:lstStyle/>
          <a:p>
            <a:r>
              <a:rPr lang="pt-BR" sz="1400" b="0" i="0" u="none" strike="noStrike" dirty="0">
                <a:solidFill>
                  <a:srgbClr val="000000"/>
                </a:solidFill>
                <a:effectLst/>
              </a:rPr>
              <a:t>Do not modify IDs </a:t>
            </a:r>
            <a:endParaRPr lang="pt-BR" sz="1400" dirty="0"/>
          </a:p>
        </p:txBody>
      </p:sp>
      <p:pic>
        <p:nvPicPr>
          <p:cNvPr id="30" name="Imagem 29">
            <a:extLst>
              <a:ext uri="{FF2B5EF4-FFF2-40B4-BE49-F238E27FC236}">
                <a16:creationId xmlns:a16="http://schemas.microsoft.com/office/drawing/2014/main" id="{B35A0286-5473-DF36-6FE3-E4C734D82E0E}"/>
              </a:ext>
            </a:extLst>
          </p:cNvPr>
          <p:cNvPicPr>
            <a:picLocks noChangeAspect="1"/>
          </p:cNvPicPr>
          <p:nvPr/>
        </p:nvPicPr>
        <p:blipFill rotWithShape="1">
          <a:blip r:embed="rId4"/>
          <a:srcRect t="29825" r="70185" b="44379"/>
          <a:stretch/>
        </p:blipFill>
        <p:spPr>
          <a:xfrm>
            <a:off x="2332748" y="3096470"/>
            <a:ext cx="3541374" cy="1722654"/>
          </a:xfrm>
          <a:prstGeom prst="rect">
            <a:avLst/>
          </a:prstGeom>
        </p:spPr>
      </p:pic>
      <p:pic>
        <p:nvPicPr>
          <p:cNvPr id="26" name="Gráfico 25" descr="Seta: Curva no sentido anti-horário com preenchimento sólido">
            <a:extLst>
              <a:ext uri="{FF2B5EF4-FFF2-40B4-BE49-F238E27FC236}">
                <a16:creationId xmlns:a16="http://schemas.microsoft.com/office/drawing/2014/main" id="{DAECC090-52EE-3683-12B4-9B1EB771D6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801938">
            <a:off x="2233762" y="3634097"/>
            <a:ext cx="693724" cy="1064342"/>
          </a:xfrm>
          <a:prstGeom prst="rect">
            <a:avLst/>
          </a:prstGeom>
          <a:effectLst>
            <a:outerShdw blurRad="50800" dist="38100" dir="2700000" algn="tl" rotWithShape="0">
              <a:prstClr val="black">
                <a:alpha val="40000"/>
              </a:prstClr>
            </a:outerShdw>
          </a:effectLst>
        </p:spPr>
      </p:pic>
      <p:sp>
        <p:nvSpPr>
          <p:cNvPr id="3" name="CaixaDeTexto 2">
            <a:extLst>
              <a:ext uri="{FF2B5EF4-FFF2-40B4-BE49-F238E27FC236}">
                <a16:creationId xmlns:a16="http://schemas.microsoft.com/office/drawing/2014/main" id="{9A3D2FA7-4F38-82B2-7C32-7FE1113444B1}"/>
              </a:ext>
            </a:extLst>
          </p:cNvPr>
          <p:cNvSpPr txBox="1"/>
          <p:nvPr/>
        </p:nvSpPr>
        <p:spPr>
          <a:xfrm>
            <a:off x="6318584" y="147592"/>
            <a:ext cx="418704" cy="369332"/>
          </a:xfrm>
          <a:prstGeom prst="rect">
            <a:avLst/>
          </a:prstGeom>
          <a:noFill/>
        </p:spPr>
        <p:txBody>
          <a:bodyPr wrap="none" rtlCol="0">
            <a:spAutoFit/>
          </a:bodyPr>
          <a:lstStyle/>
          <a:p>
            <a:r>
              <a:rPr lang="pt-BR" dirty="0"/>
              <a:t>51</a:t>
            </a:r>
          </a:p>
        </p:txBody>
      </p:sp>
      <p:sp>
        <p:nvSpPr>
          <p:cNvPr id="8" name="CaixaDeTexto 7">
            <a:extLst>
              <a:ext uri="{FF2B5EF4-FFF2-40B4-BE49-F238E27FC236}">
                <a16:creationId xmlns:a16="http://schemas.microsoft.com/office/drawing/2014/main" id="{D11616C1-DC35-0549-2531-16179DE911B3}"/>
              </a:ext>
            </a:extLst>
          </p:cNvPr>
          <p:cNvSpPr txBox="1"/>
          <p:nvPr/>
        </p:nvSpPr>
        <p:spPr>
          <a:xfrm>
            <a:off x="471486" y="6064671"/>
            <a:ext cx="5915025" cy="2970044"/>
          </a:xfrm>
          <a:prstGeom prst="rect">
            <a:avLst/>
          </a:prstGeom>
          <a:noFill/>
        </p:spPr>
        <p:txBody>
          <a:bodyPr wrap="square" rtlCol="0">
            <a:spAutoFit/>
          </a:bodyPr>
          <a:lstStyle/>
          <a:p>
            <a:pPr algn="just"/>
            <a:r>
              <a:rPr lang="pt-BR" sz="1700" b="1" dirty="0"/>
              <a:t>6.3. Times (delays)</a:t>
            </a:r>
          </a:p>
          <a:p>
            <a:pPr algn="just"/>
            <a:endParaRPr lang="pt-BR" sz="1700" b="1" dirty="0"/>
          </a:p>
          <a:p>
            <a:pPr algn="just"/>
            <a:r>
              <a:rPr lang="en-US" sz="1700" b="0" i="0" u="none" strike="noStrike" dirty="0">
                <a:solidFill>
                  <a:srgbClr val="000000"/>
                </a:solidFill>
                <a:effectLst/>
              </a:rPr>
              <a:t>	 The Times tab displays the delays (denoted as "tempo" and "</a:t>
            </a:r>
            <a:r>
              <a:rPr lang="en-US" sz="1700" b="0" i="0" u="none" strike="noStrike" dirty="0" err="1">
                <a:solidFill>
                  <a:srgbClr val="000000"/>
                </a:solidFill>
                <a:effectLst/>
              </a:rPr>
              <a:t>pista</a:t>
            </a:r>
            <a:r>
              <a:rPr lang="en-US" sz="1700" b="0" i="0" u="none" strike="noStrike" dirty="0">
                <a:solidFill>
                  <a:srgbClr val="000000"/>
                </a:solidFill>
                <a:effectLst/>
              </a:rPr>
              <a:t>" in the spreadsheet) for each lane, as shown in Figure 25. There are five lanes, with the first lane representing the immediate reward. Therefore, it is not advisable to alter the time for this lane (set to zero seconds). You can adjust the times for the other lanes, bearing in mind that the unit of measurement is seconds. For instance, if you input 90 in cell B6, it will correspond to 1 minute and 30 seconds. Please refrain from modifying the lane numbers, as they are interconnected with the other tabs.</a:t>
            </a:r>
            <a:endParaRPr lang="pt-BR" sz="1700" b="1" dirty="0"/>
          </a:p>
        </p:txBody>
      </p:sp>
    </p:spTree>
    <p:extLst>
      <p:ext uri="{BB962C8B-B14F-4D97-AF65-F5344CB8AC3E}">
        <p14:creationId xmlns:p14="http://schemas.microsoft.com/office/powerpoint/2010/main" val="806861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9" name="Imagem 8" descr="Interface gráfica do usuário, Aplicativo, Tabela, Excel&#10;&#10;Descrição gerada automaticamente">
            <a:extLst>
              <a:ext uri="{FF2B5EF4-FFF2-40B4-BE49-F238E27FC236}">
                <a16:creationId xmlns:a16="http://schemas.microsoft.com/office/drawing/2014/main" id="{762BAD7F-9A38-0DA8-B22A-E8C31738912D}"/>
              </a:ext>
            </a:extLst>
          </p:cNvPr>
          <p:cNvPicPr>
            <a:picLocks noChangeAspect="1"/>
          </p:cNvPicPr>
          <p:nvPr/>
        </p:nvPicPr>
        <p:blipFill rotWithShape="1">
          <a:blip r:embed="rId5">
            <a:extLst>
              <a:ext uri="{28A0092B-C50C-407E-A947-70E740481C1C}">
                <a14:useLocalDpi xmlns:a14="http://schemas.microsoft.com/office/drawing/2010/main" val="0"/>
              </a:ext>
            </a:extLst>
          </a:blip>
          <a:srcRect l="833" t="26202" r="64352" b="34437"/>
          <a:stretch/>
        </p:blipFill>
        <p:spPr>
          <a:xfrm>
            <a:off x="1549400" y="980567"/>
            <a:ext cx="2387600" cy="1517650"/>
          </a:xfrm>
          <a:prstGeom prst="rect">
            <a:avLst/>
          </a:prstGeom>
        </p:spPr>
      </p:pic>
      <p:sp>
        <p:nvSpPr>
          <p:cNvPr id="11" name="CaixaDeTexto 10">
            <a:extLst>
              <a:ext uri="{FF2B5EF4-FFF2-40B4-BE49-F238E27FC236}">
                <a16:creationId xmlns:a16="http://schemas.microsoft.com/office/drawing/2014/main" id="{4F19F50F-84FD-B403-06E9-B7AEC273D125}"/>
              </a:ext>
            </a:extLst>
          </p:cNvPr>
          <p:cNvSpPr txBox="1"/>
          <p:nvPr/>
        </p:nvSpPr>
        <p:spPr>
          <a:xfrm>
            <a:off x="4533900" y="1024339"/>
            <a:ext cx="1301750" cy="954107"/>
          </a:xfrm>
          <a:prstGeom prst="rect">
            <a:avLst/>
          </a:prstGeom>
          <a:noFill/>
        </p:spPr>
        <p:txBody>
          <a:bodyPr wrap="square">
            <a:spAutoFit/>
          </a:bodyPr>
          <a:lstStyle/>
          <a:p>
            <a:r>
              <a:rPr lang="en-US" sz="1400" b="0" i="0" u="none" strike="noStrike" dirty="0">
                <a:solidFill>
                  <a:srgbClr val="000000"/>
                </a:solidFill>
                <a:effectLst/>
              </a:rPr>
              <a:t>Altering this time (zero seconds) is not recommended.</a:t>
            </a:r>
            <a:endParaRPr lang="pt-BR" sz="1400" dirty="0"/>
          </a:p>
        </p:txBody>
      </p:sp>
      <p:pic>
        <p:nvPicPr>
          <p:cNvPr id="12" name="Gráfico 11" descr="Seta: Curva no sentido anti-horário com preenchimento sólido">
            <a:extLst>
              <a:ext uri="{FF2B5EF4-FFF2-40B4-BE49-F238E27FC236}">
                <a16:creationId xmlns:a16="http://schemas.microsoft.com/office/drawing/2014/main" id="{22277319-0F31-11F3-4F3E-AD2DA1F78B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530956" flipH="1">
            <a:off x="3886601" y="1122390"/>
            <a:ext cx="746195" cy="745494"/>
          </a:xfrm>
          <a:prstGeom prst="rect">
            <a:avLst/>
          </a:prstGeom>
          <a:effectLst>
            <a:outerShdw blurRad="50800" dist="38100" dir="2700000" algn="tl" rotWithShape="0">
              <a:prstClr val="black">
                <a:alpha val="40000"/>
              </a:prstClr>
            </a:outerShdw>
          </a:effectLst>
        </p:spPr>
      </p:pic>
      <p:sp>
        <p:nvSpPr>
          <p:cNvPr id="14" name="CaixaDeTexto 13">
            <a:extLst>
              <a:ext uri="{FF2B5EF4-FFF2-40B4-BE49-F238E27FC236}">
                <a16:creationId xmlns:a16="http://schemas.microsoft.com/office/drawing/2014/main" id="{36BF586C-5655-E67D-3462-6A88D79A30C0}"/>
              </a:ext>
            </a:extLst>
          </p:cNvPr>
          <p:cNvSpPr txBox="1"/>
          <p:nvPr/>
        </p:nvSpPr>
        <p:spPr>
          <a:xfrm>
            <a:off x="1427162" y="2471063"/>
            <a:ext cx="2509838" cy="461665"/>
          </a:xfrm>
          <a:prstGeom prst="rect">
            <a:avLst/>
          </a:prstGeom>
          <a:noFill/>
        </p:spPr>
        <p:txBody>
          <a:bodyPr wrap="square">
            <a:spAutoFit/>
          </a:bodyPr>
          <a:lstStyle/>
          <a:p>
            <a:pPr algn="just"/>
            <a:r>
              <a:rPr lang="en-US" sz="1200" b="1" i="0" u="none" strike="noStrike" dirty="0">
                <a:solidFill>
                  <a:srgbClr val="000000"/>
                </a:solidFill>
                <a:effectLst/>
              </a:rPr>
              <a:t>Figure </a:t>
            </a:r>
            <a:r>
              <a:rPr lang="en-US" sz="1200" b="1" dirty="0">
                <a:solidFill>
                  <a:srgbClr val="000000"/>
                </a:solidFill>
              </a:rPr>
              <a:t>25.</a:t>
            </a:r>
            <a:r>
              <a:rPr lang="en-US" sz="1200" b="0" i="0" u="none" strike="noStrike" dirty="0">
                <a:solidFill>
                  <a:srgbClr val="000000"/>
                </a:solidFill>
                <a:effectLst/>
              </a:rPr>
              <a:t> Times tab in the software editing spreadsheet.</a:t>
            </a:r>
            <a:endParaRPr lang="pt-BR" sz="1200" dirty="0"/>
          </a:p>
        </p:txBody>
      </p:sp>
      <p:sp>
        <p:nvSpPr>
          <p:cNvPr id="15" name="CaixaDeTexto 14">
            <a:extLst>
              <a:ext uri="{FF2B5EF4-FFF2-40B4-BE49-F238E27FC236}">
                <a16:creationId xmlns:a16="http://schemas.microsoft.com/office/drawing/2014/main" id="{602D73AE-DA82-2D3A-D26D-103E9DD5E627}"/>
              </a:ext>
            </a:extLst>
          </p:cNvPr>
          <p:cNvSpPr txBox="1"/>
          <p:nvPr/>
        </p:nvSpPr>
        <p:spPr>
          <a:xfrm>
            <a:off x="471488" y="3500358"/>
            <a:ext cx="5915025" cy="2708434"/>
          </a:xfrm>
          <a:prstGeom prst="rect">
            <a:avLst/>
          </a:prstGeom>
          <a:noFill/>
        </p:spPr>
        <p:txBody>
          <a:bodyPr wrap="square" rtlCol="0">
            <a:spAutoFit/>
          </a:bodyPr>
          <a:lstStyle/>
          <a:p>
            <a:pPr algn="just"/>
            <a:r>
              <a:rPr lang="pt-BR" sz="1700" b="1" dirty="0"/>
              <a:t>6.4. Trainings (practice trials)</a:t>
            </a:r>
          </a:p>
          <a:p>
            <a:pPr algn="just"/>
            <a:endParaRPr lang="pt-BR" sz="1700" b="1" dirty="0"/>
          </a:p>
          <a:p>
            <a:pPr algn="just"/>
            <a:r>
              <a:rPr lang="en-US" sz="1700" b="0" i="0" u="none" strike="noStrike" dirty="0">
                <a:solidFill>
                  <a:srgbClr val="000000"/>
                </a:solidFill>
                <a:effectLst/>
              </a:rPr>
              <a:t>	 On this tab, you can find the IDs and numeric codes for the immediate prize value, the lane in which the immediate prize will appear, and the value of the second prize. It's crucial to keep in mind that the lanes correspond to waiting times: the higher the lane number, the longer the delay (refer to Table 6). While the trial sequence is entirely randomized, you have the flexibility to modify the frequency of prize appearances and the lane associated with the larger prize (as illustrated in Figure 26).</a:t>
            </a:r>
            <a:endParaRPr lang="pt-BR" sz="1700" b="1" dirty="0"/>
          </a:p>
        </p:txBody>
      </p:sp>
      <p:sp>
        <p:nvSpPr>
          <p:cNvPr id="5" name="CaixaDeTexto 4">
            <a:extLst>
              <a:ext uri="{FF2B5EF4-FFF2-40B4-BE49-F238E27FC236}">
                <a16:creationId xmlns:a16="http://schemas.microsoft.com/office/drawing/2014/main" id="{27FAEE42-EA56-BFC7-7E50-A876FDCA9A68}"/>
              </a:ext>
            </a:extLst>
          </p:cNvPr>
          <p:cNvSpPr txBox="1"/>
          <p:nvPr/>
        </p:nvSpPr>
        <p:spPr>
          <a:xfrm>
            <a:off x="6318584" y="147592"/>
            <a:ext cx="418704" cy="369332"/>
          </a:xfrm>
          <a:prstGeom prst="rect">
            <a:avLst/>
          </a:prstGeom>
          <a:noFill/>
        </p:spPr>
        <p:txBody>
          <a:bodyPr wrap="none" rtlCol="0">
            <a:spAutoFit/>
          </a:bodyPr>
          <a:lstStyle/>
          <a:p>
            <a:r>
              <a:rPr lang="pt-BR" dirty="0"/>
              <a:t>52</a:t>
            </a:r>
          </a:p>
        </p:txBody>
      </p:sp>
      <p:graphicFrame>
        <p:nvGraphicFramePr>
          <p:cNvPr id="3" name="Tabela 4">
            <a:extLst>
              <a:ext uri="{FF2B5EF4-FFF2-40B4-BE49-F238E27FC236}">
                <a16:creationId xmlns:a16="http://schemas.microsoft.com/office/drawing/2014/main" id="{AA31BE26-D3C7-90F8-98D2-14CC8E428C31}"/>
              </a:ext>
            </a:extLst>
          </p:cNvPr>
          <p:cNvGraphicFramePr>
            <a:graphicFrameLocks noGrp="1"/>
          </p:cNvGraphicFramePr>
          <p:nvPr>
            <p:extLst>
              <p:ext uri="{D42A27DB-BD31-4B8C-83A1-F6EECF244321}">
                <p14:modId xmlns:p14="http://schemas.microsoft.com/office/powerpoint/2010/main" val="577541744"/>
              </p:ext>
            </p:extLst>
          </p:nvPr>
        </p:nvGraphicFramePr>
        <p:xfrm>
          <a:off x="1773000" y="6377872"/>
          <a:ext cx="3312000" cy="2627063"/>
        </p:xfrm>
        <a:graphic>
          <a:graphicData uri="http://schemas.openxmlformats.org/drawingml/2006/table">
            <a:tbl>
              <a:tblPr firstRow="1" bandRow="1">
                <a:tableStyleId>{2D5ABB26-0587-4C30-8999-92F81FD0307C}</a:tableStyleId>
              </a:tblPr>
              <a:tblGrid>
                <a:gridCol w="1656000">
                  <a:extLst>
                    <a:ext uri="{9D8B030D-6E8A-4147-A177-3AD203B41FA5}">
                      <a16:colId xmlns:a16="http://schemas.microsoft.com/office/drawing/2014/main" val="707130658"/>
                    </a:ext>
                  </a:extLst>
                </a:gridCol>
                <a:gridCol w="1656000">
                  <a:extLst>
                    <a:ext uri="{9D8B030D-6E8A-4147-A177-3AD203B41FA5}">
                      <a16:colId xmlns:a16="http://schemas.microsoft.com/office/drawing/2014/main" val="1160529825"/>
                    </a:ext>
                  </a:extLst>
                </a:gridCol>
              </a:tblGrid>
              <a:tr h="546803">
                <a:tc gridSpan="2">
                  <a:txBody>
                    <a:bodyPr/>
                    <a:lstStyle/>
                    <a:p>
                      <a:pPr algn="just"/>
                      <a:r>
                        <a:rPr lang="pt-BR" b="1" dirty="0" err="1"/>
                        <a:t>Table</a:t>
                      </a:r>
                      <a:r>
                        <a:rPr lang="pt-BR" b="1" dirty="0"/>
                        <a:t> 6. </a:t>
                      </a:r>
                      <a:r>
                        <a:rPr lang="en-US" sz="1400" b="0" u="none" strike="noStrike" dirty="0">
                          <a:solidFill>
                            <a:srgbClr val="000000"/>
                          </a:solidFill>
                          <a:effectLst/>
                        </a:rPr>
                        <a:t>Mapping of numerical lane codes to delays in the current software version</a:t>
                      </a:r>
                      <a:endParaRPr lang="pt-BR" dirty="0"/>
                    </a:p>
                  </a:txBody>
                  <a:tcPr>
                    <a:lnB w="12700" cap="flat" cmpd="sng" algn="ctr">
                      <a:solidFill>
                        <a:schemeClr val="tx1"/>
                      </a:solidFill>
                      <a:prstDash val="solid"/>
                      <a:round/>
                      <a:headEnd type="none" w="med" len="med"/>
                      <a:tailEnd type="none" w="med" len="med"/>
                    </a:lnB>
                  </a:tcPr>
                </a:tc>
                <a:tc hMerge="1">
                  <a:txBody>
                    <a:bodyPr/>
                    <a:lstStyle/>
                    <a:p>
                      <a:endParaRPr lang="pt-BR" dirty="0"/>
                    </a:p>
                  </a:txBody>
                  <a:tcPr/>
                </a:tc>
                <a:extLst>
                  <a:ext uri="{0D108BD9-81ED-4DB2-BD59-A6C34878D82A}">
                    <a16:rowId xmlns:a16="http://schemas.microsoft.com/office/drawing/2014/main" val="196621781"/>
                  </a:ext>
                </a:extLst>
              </a:tr>
              <a:tr h="292976">
                <a:tc>
                  <a:txBody>
                    <a:bodyPr/>
                    <a:lstStyle/>
                    <a:p>
                      <a:r>
                        <a:rPr lang="pt-BR" b="1" dirty="0"/>
                        <a:t>Lane</a:t>
                      </a:r>
                    </a:p>
                  </a:txBody>
                  <a:tcPr>
                    <a:lnT w="12700" cap="flat" cmpd="sng" algn="ctr">
                      <a:solidFill>
                        <a:schemeClr val="tx1"/>
                      </a:solidFill>
                      <a:prstDash val="solid"/>
                      <a:round/>
                      <a:headEnd type="none" w="med" len="med"/>
                      <a:tailEnd type="none" w="med" len="med"/>
                    </a:lnT>
                  </a:tcPr>
                </a:tc>
                <a:tc>
                  <a:txBody>
                    <a:bodyPr/>
                    <a:lstStyle/>
                    <a:p>
                      <a:r>
                        <a:rPr lang="pt-BR" b="1" dirty="0"/>
                        <a:t>Delays in </a:t>
                      </a:r>
                      <a:r>
                        <a:rPr lang="pt-BR" b="1" dirty="0" err="1"/>
                        <a:t>seconds</a:t>
                      </a:r>
                      <a:endParaRPr lang="pt-BR" b="1"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57812251"/>
                  </a:ext>
                </a:extLst>
              </a:tr>
              <a:tr h="292976">
                <a:tc>
                  <a:txBody>
                    <a:bodyPr/>
                    <a:lstStyle/>
                    <a:p>
                      <a:r>
                        <a:rPr lang="pt-BR" dirty="0"/>
                        <a:t>1</a:t>
                      </a:r>
                    </a:p>
                  </a:txBody>
                  <a:tcPr/>
                </a:tc>
                <a:tc>
                  <a:txBody>
                    <a:bodyPr/>
                    <a:lstStyle/>
                    <a:p>
                      <a:r>
                        <a:rPr lang="pt-BR" dirty="0"/>
                        <a:t>0</a:t>
                      </a:r>
                    </a:p>
                  </a:txBody>
                  <a:tcPr/>
                </a:tc>
                <a:extLst>
                  <a:ext uri="{0D108BD9-81ED-4DB2-BD59-A6C34878D82A}">
                    <a16:rowId xmlns:a16="http://schemas.microsoft.com/office/drawing/2014/main" val="2947643025"/>
                  </a:ext>
                </a:extLst>
              </a:tr>
              <a:tr h="292976">
                <a:tc>
                  <a:txBody>
                    <a:bodyPr/>
                    <a:lstStyle/>
                    <a:p>
                      <a:r>
                        <a:rPr lang="pt-BR" dirty="0"/>
                        <a:t>2</a:t>
                      </a:r>
                    </a:p>
                  </a:txBody>
                  <a:tcPr/>
                </a:tc>
                <a:tc>
                  <a:txBody>
                    <a:bodyPr/>
                    <a:lstStyle/>
                    <a:p>
                      <a:r>
                        <a:rPr lang="pt-BR" dirty="0"/>
                        <a:t>7</a:t>
                      </a:r>
                    </a:p>
                  </a:txBody>
                  <a:tcPr/>
                </a:tc>
                <a:extLst>
                  <a:ext uri="{0D108BD9-81ED-4DB2-BD59-A6C34878D82A}">
                    <a16:rowId xmlns:a16="http://schemas.microsoft.com/office/drawing/2014/main" val="3841434083"/>
                  </a:ext>
                </a:extLst>
              </a:tr>
              <a:tr h="292976">
                <a:tc>
                  <a:txBody>
                    <a:bodyPr/>
                    <a:lstStyle/>
                    <a:p>
                      <a:r>
                        <a:rPr lang="pt-BR" dirty="0"/>
                        <a:t>3</a:t>
                      </a:r>
                    </a:p>
                  </a:txBody>
                  <a:tcPr/>
                </a:tc>
                <a:tc>
                  <a:txBody>
                    <a:bodyPr/>
                    <a:lstStyle/>
                    <a:p>
                      <a:r>
                        <a:rPr lang="pt-BR" dirty="0"/>
                        <a:t>15</a:t>
                      </a:r>
                    </a:p>
                  </a:txBody>
                  <a:tcPr/>
                </a:tc>
                <a:extLst>
                  <a:ext uri="{0D108BD9-81ED-4DB2-BD59-A6C34878D82A}">
                    <a16:rowId xmlns:a16="http://schemas.microsoft.com/office/drawing/2014/main" val="2883730114"/>
                  </a:ext>
                </a:extLst>
              </a:tr>
              <a:tr h="292976">
                <a:tc>
                  <a:txBody>
                    <a:bodyPr/>
                    <a:lstStyle/>
                    <a:p>
                      <a:r>
                        <a:rPr lang="pt-BR" dirty="0"/>
                        <a:t>4</a:t>
                      </a:r>
                    </a:p>
                  </a:txBody>
                  <a:tcPr/>
                </a:tc>
                <a:tc>
                  <a:txBody>
                    <a:bodyPr/>
                    <a:lstStyle/>
                    <a:p>
                      <a:r>
                        <a:rPr lang="pt-BR" dirty="0"/>
                        <a:t>30</a:t>
                      </a:r>
                    </a:p>
                  </a:txBody>
                  <a:tcPr/>
                </a:tc>
                <a:extLst>
                  <a:ext uri="{0D108BD9-81ED-4DB2-BD59-A6C34878D82A}">
                    <a16:rowId xmlns:a16="http://schemas.microsoft.com/office/drawing/2014/main" val="2806465059"/>
                  </a:ext>
                </a:extLst>
              </a:tr>
              <a:tr h="292976">
                <a:tc>
                  <a:txBody>
                    <a:bodyPr/>
                    <a:lstStyle/>
                    <a:p>
                      <a:r>
                        <a:rPr lang="pt-BR" dirty="0"/>
                        <a:t>5</a:t>
                      </a:r>
                    </a:p>
                  </a:txBody>
                  <a:tcPr>
                    <a:lnB w="12700" cap="flat" cmpd="sng" algn="ctr">
                      <a:solidFill>
                        <a:schemeClr val="tx1"/>
                      </a:solidFill>
                      <a:prstDash val="solid"/>
                      <a:round/>
                      <a:headEnd type="none" w="med" len="med"/>
                      <a:tailEnd type="none" w="med" len="med"/>
                    </a:lnB>
                  </a:tcPr>
                </a:tc>
                <a:tc>
                  <a:txBody>
                    <a:bodyPr/>
                    <a:lstStyle/>
                    <a:p>
                      <a:r>
                        <a:rPr lang="pt-BR" dirty="0"/>
                        <a:t>60</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096294"/>
                  </a:ext>
                </a:extLst>
              </a:tr>
              <a:tr h="292976">
                <a:tc>
                  <a:txBody>
                    <a:bodyPr/>
                    <a:lstStyle/>
                    <a:p>
                      <a:endParaRPr lang="pt-BR" dirty="0"/>
                    </a:p>
                  </a:txBody>
                  <a:tcPr>
                    <a:lnT w="12700" cap="flat" cmpd="sng" algn="ctr">
                      <a:solidFill>
                        <a:schemeClr val="tx1"/>
                      </a:solidFill>
                      <a:prstDash val="solid"/>
                      <a:round/>
                      <a:headEnd type="none" w="med" len="med"/>
                      <a:tailEnd type="none" w="med" len="med"/>
                    </a:lnT>
                  </a:tcPr>
                </a:tc>
                <a:tc>
                  <a:txBody>
                    <a:bodyPr/>
                    <a:lstStyle/>
                    <a:p>
                      <a:endParaRPr lang="pt-BR"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84820138"/>
                  </a:ext>
                </a:extLst>
              </a:tr>
            </a:tbl>
          </a:graphicData>
        </a:graphic>
      </p:graphicFrame>
    </p:spTree>
    <p:extLst>
      <p:ext uri="{BB962C8B-B14F-4D97-AF65-F5344CB8AC3E}">
        <p14:creationId xmlns:p14="http://schemas.microsoft.com/office/powerpoint/2010/main" val="2036267441"/>
      </p:ext>
    </p:extLst>
  </p:cSld>
  <p:clrMapOvr>
    <a:masterClrMapping/>
  </p:clrMapOvr>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10" name="Imagem 9" descr="Tela de computador com texto preto sobre fundo branco&#10;&#10;Descrição gerada automaticamente">
            <a:extLst>
              <a:ext uri="{FF2B5EF4-FFF2-40B4-BE49-F238E27FC236}">
                <a16:creationId xmlns:a16="http://schemas.microsoft.com/office/drawing/2014/main" id="{001AB23E-FCDC-B989-3C14-9E44023AC409}"/>
              </a:ext>
            </a:extLst>
          </p:cNvPr>
          <p:cNvPicPr>
            <a:picLocks noChangeAspect="1"/>
          </p:cNvPicPr>
          <p:nvPr/>
        </p:nvPicPr>
        <p:blipFill rotWithShape="1">
          <a:blip r:embed="rId4">
            <a:extLst>
              <a:ext uri="{28A0092B-C50C-407E-A947-70E740481C1C}">
                <a14:useLocalDpi xmlns:a14="http://schemas.microsoft.com/office/drawing/2010/main" val="0"/>
              </a:ext>
            </a:extLst>
          </a:blip>
          <a:srcRect l="466" t="26143" r="18299" b="18297"/>
          <a:stretch/>
        </p:blipFill>
        <p:spPr>
          <a:xfrm>
            <a:off x="1972841" y="854063"/>
            <a:ext cx="4073104" cy="1566252"/>
          </a:xfrm>
          <a:prstGeom prst="rect">
            <a:avLst/>
          </a:prstGeom>
        </p:spPr>
      </p:pic>
      <p:sp>
        <p:nvSpPr>
          <p:cNvPr id="13" name="CaixaDeTexto 12">
            <a:extLst>
              <a:ext uri="{FF2B5EF4-FFF2-40B4-BE49-F238E27FC236}">
                <a16:creationId xmlns:a16="http://schemas.microsoft.com/office/drawing/2014/main" id="{376F7F6B-42EF-D22A-5DED-3E4EA67B830F}"/>
              </a:ext>
            </a:extLst>
          </p:cNvPr>
          <p:cNvSpPr txBox="1"/>
          <p:nvPr/>
        </p:nvSpPr>
        <p:spPr>
          <a:xfrm>
            <a:off x="471487" y="1181642"/>
            <a:ext cx="1562100" cy="307777"/>
          </a:xfrm>
          <a:prstGeom prst="rect">
            <a:avLst/>
          </a:prstGeom>
          <a:noFill/>
        </p:spPr>
        <p:txBody>
          <a:bodyPr wrap="square">
            <a:spAutoFit/>
          </a:bodyPr>
          <a:lstStyle/>
          <a:p>
            <a:r>
              <a:rPr lang="pt-BR" sz="1400" b="0" i="0" u="none" strike="noStrike" dirty="0">
                <a:solidFill>
                  <a:srgbClr val="000000"/>
                </a:solidFill>
                <a:effectLst/>
              </a:rPr>
              <a:t>Do not modify IDs </a:t>
            </a:r>
            <a:endParaRPr lang="pt-BR" sz="1400" dirty="0"/>
          </a:p>
        </p:txBody>
      </p:sp>
      <p:pic>
        <p:nvPicPr>
          <p:cNvPr id="14" name="Gráfico 13" descr="Seta: Curva no sentido anti-horário com preenchimento sólido">
            <a:extLst>
              <a:ext uri="{FF2B5EF4-FFF2-40B4-BE49-F238E27FC236}">
                <a16:creationId xmlns:a16="http://schemas.microsoft.com/office/drawing/2014/main" id="{060A5E62-7C7C-79AF-EC28-EDCD344813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327780">
            <a:off x="1785420" y="1199728"/>
            <a:ext cx="582702" cy="613033"/>
          </a:xfrm>
          <a:prstGeom prst="rect">
            <a:avLst/>
          </a:prstGeom>
          <a:effectLst>
            <a:outerShdw blurRad="50800" dist="38100" dir="2700000" algn="tl" rotWithShape="0">
              <a:prstClr val="black">
                <a:alpha val="40000"/>
              </a:prstClr>
            </a:outerShdw>
          </a:effectLst>
        </p:spPr>
      </p:pic>
      <p:sp>
        <p:nvSpPr>
          <p:cNvPr id="16" name="CaixaDeTexto 15">
            <a:extLst>
              <a:ext uri="{FF2B5EF4-FFF2-40B4-BE49-F238E27FC236}">
                <a16:creationId xmlns:a16="http://schemas.microsoft.com/office/drawing/2014/main" id="{FE5AF0E5-31D0-12BB-DDEC-DD0C140383F1}"/>
              </a:ext>
            </a:extLst>
          </p:cNvPr>
          <p:cNvSpPr txBox="1"/>
          <p:nvPr/>
        </p:nvSpPr>
        <p:spPr>
          <a:xfrm>
            <a:off x="1883941" y="2420315"/>
            <a:ext cx="4162004" cy="1292662"/>
          </a:xfrm>
          <a:prstGeom prst="rect">
            <a:avLst/>
          </a:prstGeom>
          <a:noFill/>
        </p:spPr>
        <p:txBody>
          <a:bodyPr wrap="square">
            <a:spAutoFit/>
          </a:bodyPr>
          <a:lstStyle/>
          <a:p>
            <a:pPr algn="just"/>
            <a:r>
              <a:rPr lang="en-US" sz="1300" b="1" i="0" u="none" strike="noStrike" dirty="0">
                <a:solidFill>
                  <a:srgbClr val="000000"/>
                </a:solidFill>
                <a:effectLst/>
              </a:rPr>
              <a:t>Figure 26: </a:t>
            </a:r>
            <a:r>
              <a:rPr lang="en-US" sz="1300" i="0" u="none" strike="noStrike" dirty="0">
                <a:solidFill>
                  <a:srgbClr val="000000"/>
                </a:solidFill>
                <a:effectLst/>
              </a:rPr>
              <a:t>The Training (Practice Trial) tab in the software </a:t>
            </a:r>
            <a:r>
              <a:rPr lang="en-US" sz="1300" dirty="0">
                <a:solidFill>
                  <a:srgbClr val="000000"/>
                </a:solidFill>
              </a:rPr>
              <a:t>e</a:t>
            </a:r>
            <a:r>
              <a:rPr lang="en-US" sz="1300" i="0" u="none" strike="noStrike" dirty="0">
                <a:solidFill>
                  <a:srgbClr val="000000"/>
                </a:solidFill>
                <a:effectLst/>
              </a:rPr>
              <a:t>diting </a:t>
            </a:r>
            <a:r>
              <a:rPr lang="en-US" sz="1300" dirty="0">
                <a:solidFill>
                  <a:srgbClr val="000000"/>
                </a:solidFill>
              </a:rPr>
              <a:t>s</a:t>
            </a:r>
            <a:r>
              <a:rPr lang="en-US" sz="1300" i="0" u="none" strike="noStrike" dirty="0">
                <a:solidFill>
                  <a:srgbClr val="000000"/>
                </a:solidFill>
                <a:effectLst/>
              </a:rPr>
              <a:t>preadsheet, displaying combinations of rewards (immediate and delayed) along with their associated delays for the delayed reward. The highlighted blue square represents a choice between waiting 30 seconds for the maximum value or receiving 100 points immediately.</a:t>
            </a:r>
            <a:endParaRPr lang="pt-BR" sz="1300" dirty="0"/>
          </a:p>
        </p:txBody>
      </p:sp>
      <p:sp>
        <p:nvSpPr>
          <p:cNvPr id="18" name="CaixaDeTexto 17">
            <a:extLst>
              <a:ext uri="{FF2B5EF4-FFF2-40B4-BE49-F238E27FC236}">
                <a16:creationId xmlns:a16="http://schemas.microsoft.com/office/drawing/2014/main" id="{F1F97944-9C82-4E70-15D5-72F74FF6EF39}"/>
              </a:ext>
            </a:extLst>
          </p:cNvPr>
          <p:cNvSpPr txBox="1"/>
          <p:nvPr/>
        </p:nvSpPr>
        <p:spPr>
          <a:xfrm>
            <a:off x="471488" y="4208543"/>
            <a:ext cx="5915025" cy="2000548"/>
          </a:xfrm>
          <a:prstGeom prst="rect">
            <a:avLst/>
          </a:prstGeom>
          <a:noFill/>
        </p:spPr>
        <p:txBody>
          <a:bodyPr wrap="square">
            <a:spAutoFit/>
          </a:bodyPr>
          <a:lstStyle/>
          <a:p>
            <a:pPr algn="just">
              <a:spcBef>
                <a:spcPts val="600"/>
              </a:spcBef>
            </a:pPr>
            <a:r>
              <a:rPr lang="en-US" sz="1700" b="1" dirty="0">
                <a:solidFill>
                  <a:srgbClr val="000000"/>
                </a:solidFill>
                <a:latin typeface="YAD7UJRv9J4 0"/>
              </a:rPr>
              <a:t>6</a:t>
            </a:r>
            <a:r>
              <a:rPr lang="en-US" sz="1700" b="1" i="0" u="none" strike="noStrike" dirty="0">
                <a:solidFill>
                  <a:srgbClr val="000000"/>
                </a:solidFill>
                <a:effectLst/>
                <a:latin typeface="YAD7UJRv9J4 0"/>
              </a:rPr>
              <a:t>.5. Experiments (games/tasks)</a:t>
            </a:r>
            <a:endParaRPr lang="en-US" sz="1700" b="1" dirty="0">
              <a:solidFill>
                <a:srgbClr val="000000"/>
              </a:solidFill>
              <a:effectLst/>
              <a:latin typeface="YAD7UJRv9J4 0"/>
            </a:endParaRPr>
          </a:p>
          <a:p>
            <a:pPr algn="just">
              <a:spcBef>
                <a:spcPts val="600"/>
              </a:spcBef>
            </a:pPr>
            <a:r>
              <a:rPr lang="en-US" sz="1700" b="0" i="0" u="none" strike="noStrike" dirty="0">
                <a:solidFill>
                  <a:srgbClr val="000000"/>
                </a:solidFill>
                <a:effectLst/>
                <a:latin typeface="YAD7UJRv9J4 0"/>
              </a:rPr>
              <a:t>	 This tab contains the same elements as the Training tab but corresponds to the 36 test trials. We strongly advise users not to make any changes to it. Although Figure 27 presents the data organized in ascending order by IDs, the program pseudo-randomizes the sequence of trials while adhering to the scoring rules described above.</a:t>
            </a:r>
            <a:endParaRPr lang="en-US" sz="1700" dirty="0">
              <a:solidFill>
                <a:srgbClr val="000000"/>
              </a:solidFill>
              <a:effectLst/>
              <a:latin typeface="YAD7UJRv9J4 0"/>
            </a:endParaRPr>
          </a:p>
        </p:txBody>
      </p:sp>
      <p:sp>
        <p:nvSpPr>
          <p:cNvPr id="19" name="Retângulo 18">
            <a:extLst>
              <a:ext uri="{FF2B5EF4-FFF2-40B4-BE49-F238E27FC236}">
                <a16:creationId xmlns:a16="http://schemas.microsoft.com/office/drawing/2014/main" id="{3CD95575-EC62-2CE4-714B-B1840E1270CF}"/>
              </a:ext>
            </a:extLst>
          </p:cNvPr>
          <p:cNvSpPr/>
          <p:nvPr/>
        </p:nvSpPr>
        <p:spPr>
          <a:xfrm>
            <a:off x="3490825" y="1181642"/>
            <a:ext cx="2555120" cy="195995"/>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aixaDeTexto 2">
            <a:extLst>
              <a:ext uri="{FF2B5EF4-FFF2-40B4-BE49-F238E27FC236}">
                <a16:creationId xmlns:a16="http://schemas.microsoft.com/office/drawing/2014/main" id="{5FD774FE-F7C0-B0A8-5F70-1910FDC5FE01}"/>
              </a:ext>
            </a:extLst>
          </p:cNvPr>
          <p:cNvSpPr txBox="1"/>
          <p:nvPr/>
        </p:nvSpPr>
        <p:spPr>
          <a:xfrm>
            <a:off x="6318584" y="147592"/>
            <a:ext cx="418704" cy="369332"/>
          </a:xfrm>
          <a:prstGeom prst="rect">
            <a:avLst/>
          </a:prstGeom>
          <a:noFill/>
        </p:spPr>
        <p:txBody>
          <a:bodyPr wrap="none" rtlCol="0">
            <a:spAutoFit/>
          </a:bodyPr>
          <a:lstStyle/>
          <a:p>
            <a:r>
              <a:rPr lang="pt-BR" dirty="0"/>
              <a:t>53</a:t>
            </a:r>
          </a:p>
        </p:txBody>
      </p:sp>
      <p:pic>
        <p:nvPicPr>
          <p:cNvPr id="7" name="Imagem 6" descr="Tela de computador com texto preto sobre fundo branco&#10;&#10;Descrição gerada automaticamente">
            <a:extLst>
              <a:ext uri="{FF2B5EF4-FFF2-40B4-BE49-F238E27FC236}">
                <a16:creationId xmlns:a16="http://schemas.microsoft.com/office/drawing/2014/main" id="{0CB9B23F-F330-6EA1-B5A1-57E07D9E7CB2}"/>
              </a:ext>
            </a:extLst>
          </p:cNvPr>
          <p:cNvPicPr>
            <a:picLocks noChangeAspect="1"/>
          </p:cNvPicPr>
          <p:nvPr/>
        </p:nvPicPr>
        <p:blipFill rotWithShape="1">
          <a:blip r:embed="rId7">
            <a:extLst>
              <a:ext uri="{28A0092B-C50C-407E-A947-70E740481C1C}">
                <a14:useLocalDpi xmlns:a14="http://schemas.microsoft.com/office/drawing/2010/main" val="0"/>
              </a:ext>
            </a:extLst>
          </a:blip>
          <a:srcRect l="973" t="26367" r="18333" b="17309"/>
          <a:stretch/>
        </p:blipFill>
        <p:spPr>
          <a:xfrm>
            <a:off x="1657350" y="6355808"/>
            <a:ext cx="4729163" cy="2171700"/>
          </a:xfrm>
          <a:prstGeom prst="rect">
            <a:avLst/>
          </a:prstGeom>
        </p:spPr>
      </p:pic>
      <p:sp>
        <p:nvSpPr>
          <p:cNvPr id="9" name="CaixaDeTexto 8">
            <a:extLst>
              <a:ext uri="{FF2B5EF4-FFF2-40B4-BE49-F238E27FC236}">
                <a16:creationId xmlns:a16="http://schemas.microsoft.com/office/drawing/2014/main" id="{21BAB4FB-4D1E-B3AA-C861-09710BB88733}"/>
              </a:ext>
            </a:extLst>
          </p:cNvPr>
          <p:cNvSpPr txBox="1"/>
          <p:nvPr/>
        </p:nvSpPr>
        <p:spPr>
          <a:xfrm>
            <a:off x="670286" y="6697571"/>
            <a:ext cx="1031153" cy="523220"/>
          </a:xfrm>
          <a:prstGeom prst="rect">
            <a:avLst/>
          </a:prstGeom>
          <a:noFill/>
        </p:spPr>
        <p:txBody>
          <a:bodyPr wrap="square">
            <a:spAutoFit/>
          </a:bodyPr>
          <a:lstStyle/>
          <a:p>
            <a:r>
              <a:rPr lang="pt-BR" sz="1400" b="0" i="0" u="none" strike="noStrike" dirty="0">
                <a:solidFill>
                  <a:srgbClr val="000000"/>
                </a:solidFill>
                <a:effectLst/>
              </a:rPr>
              <a:t>Do not modify IDs </a:t>
            </a:r>
            <a:endParaRPr lang="pt-BR" sz="1400" dirty="0"/>
          </a:p>
        </p:txBody>
      </p:sp>
      <p:pic>
        <p:nvPicPr>
          <p:cNvPr id="12" name="Gráfico 11" descr="Seta: Curva no sentido anti-horário com preenchimento sólido">
            <a:extLst>
              <a:ext uri="{FF2B5EF4-FFF2-40B4-BE49-F238E27FC236}">
                <a16:creationId xmlns:a16="http://schemas.microsoft.com/office/drawing/2014/main" id="{125A656B-CEA8-0456-9151-27B0F3E851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327780">
            <a:off x="1581377" y="6834441"/>
            <a:ext cx="582702" cy="683441"/>
          </a:xfrm>
          <a:prstGeom prst="rect">
            <a:avLst/>
          </a:prstGeom>
          <a:effectLst>
            <a:outerShdw blurRad="50800" dist="38100" dir="2700000" algn="tl" rotWithShape="0">
              <a:prstClr val="black">
                <a:alpha val="40000"/>
              </a:prstClr>
            </a:outerShdw>
          </a:effectLst>
        </p:spPr>
      </p:pic>
      <p:sp>
        <p:nvSpPr>
          <p:cNvPr id="15" name="CaixaDeTexto 14">
            <a:extLst>
              <a:ext uri="{FF2B5EF4-FFF2-40B4-BE49-F238E27FC236}">
                <a16:creationId xmlns:a16="http://schemas.microsoft.com/office/drawing/2014/main" id="{0702423C-AAFC-1190-B1BD-1B79F24FD914}"/>
              </a:ext>
            </a:extLst>
          </p:cNvPr>
          <p:cNvSpPr txBox="1"/>
          <p:nvPr/>
        </p:nvSpPr>
        <p:spPr>
          <a:xfrm>
            <a:off x="1657349" y="8518702"/>
            <a:ext cx="4729163" cy="492443"/>
          </a:xfrm>
          <a:prstGeom prst="rect">
            <a:avLst/>
          </a:prstGeom>
          <a:noFill/>
        </p:spPr>
        <p:txBody>
          <a:bodyPr wrap="square">
            <a:spAutoFit/>
          </a:bodyPr>
          <a:lstStyle/>
          <a:p>
            <a:pPr algn="just"/>
            <a:r>
              <a:rPr lang="en-US" sz="1300" b="1" i="0" u="none" strike="noStrike" dirty="0">
                <a:solidFill>
                  <a:srgbClr val="000000"/>
                </a:solidFill>
                <a:effectLst/>
              </a:rPr>
              <a:t>Figure 27. </a:t>
            </a:r>
            <a:r>
              <a:rPr lang="en-US" sz="1300" i="0" u="none" strike="noStrike" dirty="0">
                <a:solidFill>
                  <a:srgbClr val="000000"/>
                </a:solidFill>
                <a:effectLst/>
              </a:rPr>
              <a:t>Experiments tab displaying the 36 test trials. We advise against altering any of the values.</a:t>
            </a:r>
            <a:endParaRPr lang="pt-BR" sz="1300" dirty="0"/>
          </a:p>
        </p:txBody>
      </p:sp>
    </p:spTree>
    <p:extLst>
      <p:ext uri="{BB962C8B-B14F-4D97-AF65-F5344CB8AC3E}">
        <p14:creationId xmlns:p14="http://schemas.microsoft.com/office/powerpoint/2010/main" val="1986375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1" name="CaixaDeTexto 10">
            <a:extLst>
              <a:ext uri="{FF2B5EF4-FFF2-40B4-BE49-F238E27FC236}">
                <a16:creationId xmlns:a16="http://schemas.microsoft.com/office/drawing/2014/main" id="{88400115-13B8-147B-E63D-4DB899160C6E}"/>
              </a:ext>
            </a:extLst>
          </p:cNvPr>
          <p:cNvSpPr txBox="1"/>
          <p:nvPr/>
        </p:nvSpPr>
        <p:spPr>
          <a:xfrm>
            <a:off x="471487" y="886256"/>
            <a:ext cx="5915025" cy="2708434"/>
          </a:xfrm>
          <a:prstGeom prst="rect">
            <a:avLst/>
          </a:prstGeom>
          <a:noFill/>
        </p:spPr>
        <p:txBody>
          <a:bodyPr wrap="square">
            <a:spAutoFit/>
          </a:bodyPr>
          <a:lstStyle/>
          <a:p>
            <a:pPr algn="just"/>
            <a:r>
              <a:rPr lang="en-US" sz="1700" b="1" dirty="0">
                <a:solidFill>
                  <a:srgbClr val="000000"/>
                </a:solidFill>
                <a:latin typeface="YAD7UJRv9J4 0"/>
              </a:rPr>
              <a:t>6</a:t>
            </a:r>
            <a:r>
              <a:rPr lang="en-US" sz="1700" b="1" i="0" u="none" strike="noStrike" dirty="0">
                <a:solidFill>
                  <a:srgbClr val="000000"/>
                </a:solidFill>
                <a:effectLst/>
                <a:latin typeface="YAD7UJRv9J4 0"/>
              </a:rPr>
              <a:t>.6. Debug</a:t>
            </a:r>
          </a:p>
          <a:p>
            <a:pPr algn="just"/>
            <a:endParaRPr lang="en-US" sz="1700" b="1" dirty="0">
              <a:solidFill>
                <a:srgbClr val="000000"/>
              </a:solidFill>
              <a:effectLst/>
              <a:latin typeface="YAD7UJRv9J4 0"/>
            </a:endParaRPr>
          </a:p>
          <a:p>
            <a:pPr algn="just"/>
            <a:r>
              <a:rPr lang="en-US" sz="1700" b="0" i="0" u="none" strike="noStrike" dirty="0">
                <a:solidFill>
                  <a:srgbClr val="000000"/>
                </a:solidFill>
                <a:effectLst/>
                <a:latin typeface="YAD7UJRv9J4 0"/>
              </a:rPr>
              <a:t>	</a:t>
            </a:r>
            <a:r>
              <a:rPr lang="en-US" sz="1700" b="0" i="0" u="none" strike="noStrike" dirty="0">
                <a:solidFill>
                  <a:srgbClr val="000000"/>
                </a:solidFill>
                <a:effectLst/>
              </a:rPr>
              <a:t> This tab is crucial for modifying or adding a new language. To achieve this, simply enter the language code in cell B2, ensuring that both the language code and texts are available on the Texts tab. In column A, an option is provided for those who wish to consistently present the Imaginary Game (hypothetical task) first. To enable this, enter "TRUE" in cell A2; otherwise, the tasks will be presented entirely at random (as shown in Figure 28), making automatic scoring unfeasible.</a:t>
            </a:r>
            <a:endParaRPr lang="en-US" sz="1700" dirty="0">
              <a:solidFill>
                <a:srgbClr val="000000"/>
              </a:solidFill>
              <a:effectLst/>
              <a:latin typeface="YAD7UJRv9J4 0"/>
            </a:endParaRPr>
          </a:p>
        </p:txBody>
      </p:sp>
      <p:pic>
        <p:nvPicPr>
          <p:cNvPr id="13" name="Imagem 12" descr="Interface gráfica do usuário, Aplicativo, Tabela, Excel&#10;&#10;Descrição gerada automaticamente">
            <a:extLst>
              <a:ext uri="{FF2B5EF4-FFF2-40B4-BE49-F238E27FC236}">
                <a16:creationId xmlns:a16="http://schemas.microsoft.com/office/drawing/2014/main" id="{914BB63C-9F4D-E3D1-2944-8CFD2616BCA0}"/>
              </a:ext>
            </a:extLst>
          </p:cNvPr>
          <p:cNvPicPr>
            <a:picLocks noChangeAspect="1"/>
          </p:cNvPicPr>
          <p:nvPr/>
        </p:nvPicPr>
        <p:blipFill rotWithShape="1">
          <a:blip r:embed="rId4">
            <a:extLst>
              <a:ext uri="{28A0092B-C50C-407E-A947-70E740481C1C}">
                <a14:useLocalDpi xmlns:a14="http://schemas.microsoft.com/office/drawing/2010/main" val="0"/>
              </a:ext>
            </a:extLst>
          </a:blip>
          <a:srcRect l="1250" t="26672" r="56666" b="55599"/>
          <a:stretch/>
        </p:blipFill>
        <p:spPr>
          <a:xfrm>
            <a:off x="1357394" y="3776830"/>
            <a:ext cx="3813240" cy="903191"/>
          </a:xfrm>
          <a:prstGeom prst="rect">
            <a:avLst/>
          </a:prstGeom>
        </p:spPr>
      </p:pic>
      <p:sp>
        <p:nvSpPr>
          <p:cNvPr id="15" name="CaixaDeTexto 14">
            <a:extLst>
              <a:ext uri="{FF2B5EF4-FFF2-40B4-BE49-F238E27FC236}">
                <a16:creationId xmlns:a16="http://schemas.microsoft.com/office/drawing/2014/main" id="{1FE62568-DA57-6324-7AEC-5DF47D568F84}"/>
              </a:ext>
            </a:extLst>
          </p:cNvPr>
          <p:cNvSpPr txBox="1"/>
          <p:nvPr/>
        </p:nvSpPr>
        <p:spPr>
          <a:xfrm>
            <a:off x="1288478" y="4715837"/>
            <a:ext cx="3429000" cy="307777"/>
          </a:xfrm>
          <a:prstGeom prst="rect">
            <a:avLst/>
          </a:prstGeom>
          <a:noFill/>
        </p:spPr>
        <p:txBody>
          <a:bodyPr wrap="square">
            <a:spAutoFit/>
          </a:bodyPr>
          <a:lstStyle/>
          <a:p>
            <a:r>
              <a:rPr lang="pt-BR" sz="1400" b="1" i="0" u="none" strike="noStrike" dirty="0">
                <a:solidFill>
                  <a:srgbClr val="000000"/>
                </a:solidFill>
                <a:effectLst/>
              </a:rPr>
              <a:t>Figure 28. </a:t>
            </a:r>
            <a:r>
              <a:rPr lang="pt-BR" sz="1400" b="0" i="0" u="none" strike="noStrike" dirty="0">
                <a:solidFill>
                  <a:srgbClr val="000000"/>
                </a:solidFill>
                <a:effectLst/>
              </a:rPr>
              <a:t>Debug tab.</a:t>
            </a:r>
            <a:endParaRPr lang="pt-BR" sz="1400" dirty="0"/>
          </a:p>
        </p:txBody>
      </p:sp>
      <p:sp>
        <p:nvSpPr>
          <p:cNvPr id="3" name="CaixaDeTexto 2">
            <a:extLst>
              <a:ext uri="{FF2B5EF4-FFF2-40B4-BE49-F238E27FC236}">
                <a16:creationId xmlns:a16="http://schemas.microsoft.com/office/drawing/2014/main" id="{F3B58752-2CBB-976A-5BE7-FA79A841184D}"/>
              </a:ext>
            </a:extLst>
          </p:cNvPr>
          <p:cNvSpPr txBox="1"/>
          <p:nvPr/>
        </p:nvSpPr>
        <p:spPr>
          <a:xfrm>
            <a:off x="6318584" y="147592"/>
            <a:ext cx="418704" cy="369332"/>
          </a:xfrm>
          <a:prstGeom prst="rect">
            <a:avLst/>
          </a:prstGeom>
          <a:noFill/>
        </p:spPr>
        <p:txBody>
          <a:bodyPr wrap="none" rtlCol="0">
            <a:spAutoFit/>
          </a:bodyPr>
          <a:lstStyle/>
          <a:p>
            <a:r>
              <a:rPr lang="pt-BR" dirty="0"/>
              <a:t>54</a:t>
            </a:r>
          </a:p>
        </p:txBody>
      </p:sp>
      <p:sp>
        <p:nvSpPr>
          <p:cNvPr id="9" name="CaixaDeTexto 8">
            <a:extLst>
              <a:ext uri="{FF2B5EF4-FFF2-40B4-BE49-F238E27FC236}">
                <a16:creationId xmlns:a16="http://schemas.microsoft.com/office/drawing/2014/main" id="{804C36DE-FFF7-6CBE-4187-B12575927EA1}"/>
              </a:ext>
            </a:extLst>
          </p:cNvPr>
          <p:cNvSpPr txBox="1"/>
          <p:nvPr/>
        </p:nvSpPr>
        <p:spPr>
          <a:xfrm>
            <a:off x="471487" y="5271927"/>
            <a:ext cx="5915025" cy="3691780"/>
          </a:xfrm>
          <a:prstGeom prst="rect">
            <a:avLst/>
          </a:prstGeom>
          <a:noFill/>
        </p:spPr>
        <p:txBody>
          <a:bodyPr wrap="square">
            <a:spAutoFit/>
          </a:bodyPr>
          <a:lstStyle/>
          <a:p>
            <a:pPr algn="just"/>
            <a:r>
              <a:rPr lang="en-US" sz="1700" b="1" dirty="0">
                <a:solidFill>
                  <a:srgbClr val="000000"/>
                </a:solidFill>
                <a:latin typeface="YAD7UJRv9J4 0"/>
              </a:rPr>
              <a:t>6</a:t>
            </a:r>
            <a:r>
              <a:rPr lang="en-US" sz="1700" b="1" i="0" u="none" strike="noStrike" dirty="0">
                <a:solidFill>
                  <a:srgbClr val="000000"/>
                </a:solidFill>
                <a:effectLst/>
                <a:latin typeface="YAD7UJRv9J4 0"/>
              </a:rPr>
              <a:t>.7. JSON Export</a:t>
            </a:r>
          </a:p>
          <a:p>
            <a:pPr algn="just"/>
            <a:endParaRPr lang="en-US" sz="1650" b="1" dirty="0">
              <a:solidFill>
                <a:srgbClr val="000000"/>
              </a:solidFill>
              <a:effectLst/>
              <a:latin typeface="YAD7UJRv9J4 0"/>
            </a:endParaRPr>
          </a:p>
          <a:p>
            <a:pPr algn="just"/>
            <a:r>
              <a:rPr lang="en-US" sz="1650" b="0" i="0" u="none" strike="noStrike" dirty="0">
                <a:solidFill>
                  <a:srgbClr val="000000"/>
                </a:solidFill>
                <a:effectLst/>
                <a:latin typeface="YAD7UJRv9J4 0"/>
              </a:rPr>
              <a:t>	</a:t>
            </a:r>
            <a:r>
              <a:rPr lang="en-US" sz="1670" kern="100" dirty="0">
                <a:effectLst/>
                <a:latin typeface="Calibri" panose="020F0502020204030204" pitchFamily="34" charset="0"/>
                <a:ea typeface="Calibri" panose="020F0502020204030204" pitchFamily="34" charset="0"/>
                <a:cs typeface="Times New Roman" panose="02020603050405020304" pitchFamily="18" charset="0"/>
              </a:rPr>
              <a:t> Changes made to the Google Spreadsheet are automatically saved. To export and apply these changes, follow these steps: 1) Click on "Export JSON" and then select "Export JSON for Unity Project" (refer to Figure 29A) in the taskbar; 2) A dialog box will appear, displaying the script (Figure 29B). Highlight all the text, then copy it (e.g., by pressing CTRL+C on your keyboard); 3) Navigate to the program's </a:t>
            </a:r>
            <a:r>
              <a:rPr lang="en-US" sz="1670" kern="100" dirty="0" err="1">
                <a:effectLst/>
                <a:latin typeface="Calibri" panose="020F0502020204030204" pitchFamily="34" charset="0"/>
                <a:ea typeface="Calibri" panose="020F0502020204030204" pitchFamily="34" charset="0"/>
                <a:cs typeface="Times New Roman" panose="02020603050405020304" pitchFamily="18" charset="0"/>
              </a:rPr>
              <a:t>StreamingAssets</a:t>
            </a:r>
            <a:r>
              <a:rPr lang="en-US" sz="1670" kern="100" dirty="0">
                <a:effectLst/>
                <a:latin typeface="Calibri" panose="020F0502020204030204" pitchFamily="34" charset="0"/>
                <a:ea typeface="Calibri" panose="020F0502020204030204" pitchFamily="34" charset="0"/>
                <a:cs typeface="Times New Roman" panose="02020603050405020304" pitchFamily="18" charset="0"/>
              </a:rPr>
              <a:t> folder; 4) Open the "Config" file, select all the existing text, and paste the copied script (CTRL+V) into it (as shown in Figure 29C). This will replace the old script with the new one; 5) Save and close the "Config" file.</a:t>
            </a:r>
            <a:endParaRPr lang="pt-BR" sz="167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670" kern="100" dirty="0">
                <a:effectLst/>
                <a:latin typeface="Calibri" panose="020F0502020204030204" pitchFamily="34" charset="0"/>
                <a:ea typeface="Calibri" panose="020F0502020204030204" pitchFamily="34" charset="0"/>
                <a:cs typeface="Times New Roman" panose="02020603050405020304" pitchFamily="18" charset="0"/>
              </a:rPr>
              <a:t>	If you require any assistance, please don't hesitate to contact the </a:t>
            </a:r>
            <a:r>
              <a:rPr lang="en-US" sz="1670" b="0" i="0" u="none" strike="noStrike" dirty="0">
                <a:solidFill>
                  <a:srgbClr val="000000"/>
                </a:solidFill>
                <a:effectLst/>
                <a:hlinkClick r:id="rId5"/>
              </a:rPr>
              <a:t>authors</a:t>
            </a:r>
            <a:r>
              <a:rPr lang="en-US" sz="1670" dirty="0">
                <a:solidFill>
                  <a:srgbClr val="000000"/>
                </a:solidFill>
              </a:rPr>
              <a:t>.</a:t>
            </a:r>
            <a:endParaRPr lang="en-US" sz="1670" dirty="0">
              <a:solidFill>
                <a:srgbClr val="000000"/>
              </a:solidFill>
              <a:effectLst/>
              <a:latin typeface="YAD7UJRv9J4 0"/>
            </a:endParaRPr>
          </a:p>
        </p:txBody>
      </p:sp>
    </p:spTree>
    <p:extLst>
      <p:ext uri="{BB962C8B-B14F-4D97-AF65-F5344CB8AC3E}">
        <p14:creationId xmlns:p14="http://schemas.microsoft.com/office/powerpoint/2010/main" val="785587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9700142"/>
          </a:xfrm>
          <a:prstGeom prst="rect">
            <a:avLst/>
          </a:prstGeom>
        </p:spPr>
      </p:pic>
      <p:pic>
        <p:nvPicPr>
          <p:cNvPr id="5" name="Imagem 4" descr="Interface gráfica do usuário, Aplicativo, Tabela, Excel&#10;&#10;Descrição gerada automaticamente">
            <a:extLst>
              <a:ext uri="{FF2B5EF4-FFF2-40B4-BE49-F238E27FC236}">
                <a16:creationId xmlns:a16="http://schemas.microsoft.com/office/drawing/2014/main" id="{426EEC7F-6C8F-C4E3-2DE6-9F09D6FEFAB5}"/>
              </a:ext>
            </a:extLst>
          </p:cNvPr>
          <p:cNvPicPr>
            <a:picLocks noChangeAspect="1"/>
          </p:cNvPicPr>
          <p:nvPr/>
        </p:nvPicPr>
        <p:blipFill rotWithShape="1">
          <a:blip r:embed="rId4">
            <a:extLst>
              <a:ext uri="{28A0092B-C50C-407E-A947-70E740481C1C}">
                <a14:useLocalDpi xmlns:a14="http://schemas.microsoft.com/office/drawing/2010/main" val="0"/>
              </a:ext>
            </a:extLst>
          </a:blip>
          <a:srcRect l="1250" t="14005" r="32347" b="56810"/>
          <a:stretch/>
        </p:blipFill>
        <p:spPr>
          <a:xfrm>
            <a:off x="721487" y="1180698"/>
            <a:ext cx="5592895" cy="1382017"/>
          </a:xfrm>
          <a:prstGeom prst="rect">
            <a:avLst/>
          </a:prstGeom>
        </p:spPr>
      </p:pic>
      <p:sp>
        <p:nvSpPr>
          <p:cNvPr id="7" name="CaixaDeTexto 6">
            <a:extLst>
              <a:ext uri="{FF2B5EF4-FFF2-40B4-BE49-F238E27FC236}">
                <a16:creationId xmlns:a16="http://schemas.microsoft.com/office/drawing/2014/main" id="{9FF82BDA-18E1-361E-7A1E-B0634471962F}"/>
              </a:ext>
            </a:extLst>
          </p:cNvPr>
          <p:cNvSpPr txBox="1"/>
          <p:nvPr/>
        </p:nvSpPr>
        <p:spPr>
          <a:xfrm>
            <a:off x="3692129" y="691646"/>
            <a:ext cx="1047750" cy="307777"/>
          </a:xfrm>
          <a:prstGeom prst="rect">
            <a:avLst/>
          </a:prstGeom>
          <a:noFill/>
        </p:spPr>
        <p:txBody>
          <a:bodyPr wrap="square">
            <a:spAutoFit/>
          </a:bodyPr>
          <a:lstStyle/>
          <a:p>
            <a:r>
              <a:rPr lang="pt-BR" sz="1400" dirty="0"/>
              <a:t>Click here</a:t>
            </a:r>
          </a:p>
        </p:txBody>
      </p:sp>
      <p:pic>
        <p:nvPicPr>
          <p:cNvPr id="8" name="Gráfico 7" descr="Seta: Curva no sentido anti-horário com preenchimento sólido">
            <a:extLst>
              <a:ext uri="{FF2B5EF4-FFF2-40B4-BE49-F238E27FC236}">
                <a16:creationId xmlns:a16="http://schemas.microsoft.com/office/drawing/2014/main" id="{18D34DA8-E641-32F4-ABBF-55DFE9974F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966218" flipH="1">
            <a:off x="4468089" y="725175"/>
            <a:ext cx="543579" cy="613033"/>
          </a:xfrm>
          <a:prstGeom prst="rect">
            <a:avLst/>
          </a:prstGeom>
          <a:effectLst>
            <a:outerShdw blurRad="50800" dist="38100" dir="2700000" algn="tl" rotWithShape="0">
              <a:prstClr val="black">
                <a:alpha val="40000"/>
              </a:prstClr>
            </a:outerShdw>
          </a:effectLst>
        </p:spPr>
      </p:pic>
      <p:sp>
        <p:nvSpPr>
          <p:cNvPr id="9" name="Retângulo 8">
            <a:extLst>
              <a:ext uri="{FF2B5EF4-FFF2-40B4-BE49-F238E27FC236}">
                <a16:creationId xmlns:a16="http://schemas.microsoft.com/office/drawing/2014/main" id="{0286740F-1B19-A7BA-CD78-EF64C7E3E934}"/>
              </a:ext>
            </a:extLst>
          </p:cNvPr>
          <p:cNvSpPr/>
          <p:nvPr/>
        </p:nvSpPr>
        <p:spPr>
          <a:xfrm>
            <a:off x="4520292" y="4644770"/>
            <a:ext cx="1476375" cy="1998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1" name="Imagem 10" descr="Interface gráfica do usuário, Aplicativo&#10;&#10;Descrição gerada automaticamente">
            <a:extLst>
              <a:ext uri="{FF2B5EF4-FFF2-40B4-BE49-F238E27FC236}">
                <a16:creationId xmlns:a16="http://schemas.microsoft.com/office/drawing/2014/main" id="{7727F93B-73FC-29D8-1DE2-A55147A68763}"/>
              </a:ext>
            </a:extLst>
          </p:cNvPr>
          <p:cNvPicPr>
            <a:picLocks noChangeAspect="1"/>
          </p:cNvPicPr>
          <p:nvPr/>
        </p:nvPicPr>
        <p:blipFill rotWithShape="1">
          <a:blip r:embed="rId7">
            <a:extLst>
              <a:ext uri="{28A0092B-C50C-407E-A947-70E740481C1C}">
                <a14:useLocalDpi xmlns:a14="http://schemas.microsoft.com/office/drawing/2010/main" val="0"/>
              </a:ext>
            </a:extLst>
          </a:blip>
          <a:srcRect l="33611" t="26366" r="33750" b="22581"/>
          <a:stretch/>
        </p:blipFill>
        <p:spPr>
          <a:xfrm>
            <a:off x="684417" y="3419367"/>
            <a:ext cx="2547046" cy="2239954"/>
          </a:xfrm>
          <a:prstGeom prst="rect">
            <a:avLst/>
          </a:prstGeom>
        </p:spPr>
      </p:pic>
      <p:pic>
        <p:nvPicPr>
          <p:cNvPr id="13" name="Imagem 12" descr="Interface gráfica do usuário, Aplicativo&#10;&#10;Descrição gerada automaticamente">
            <a:extLst>
              <a:ext uri="{FF2B5EF4-FFF2-40B4-BE49-F238E27FC236}">
                <a16:creationId xmlns:a16="http://schemas.microsoft.com/office/drawing/2014/main" id="{0019654F-B05D-B2CE-8E23-D07D7BB93294}"/>
              </a:ext>
            </a:extLst>
          </p:cNvPr>
          <p:cNvPicPr>
            <a:picLocks noChangeAspect="1"/>
          </p:cNvPicPr>
          <p:nvPr/>
        </p:nvPicPr>
        <p:blipFill rotWithShape="1">
          <a:blip r:embed="rId8">
            <a:extLst>
              <a:ext uri="{28A0092B-C50C-407E-A947-70E740481C1C}">
                <a14:useLocalDpi xmlns:a14="http://schemas.microsoft.com/office/drawing/2010/main" val="0"/>
              </a:ext>
            </a:extLst>
          </a:blip>
          <a:srcRect l="25000" t="18381" r="32963" b="24450"/>
          <a:stretch/>
        </p:blipFill>
        <p:spPr>
          <a:xfrm>
            <a:off x="3641930" y="3419367"/>
            <a:ext cx="2672452" cy="2239954"/>
          </a:xfrm>
          <a:prstGeom prst="rect">
            <a:avLst/>
          </a:prstGeom>
        </p:spPr>
      </p:pic>
      <p:sp>
        <p:nvSpPr>
          <p:cNvPr id="17" name="Fluxograma: Conector 16">
            <a:extLst>
              <a:ext uri="{FF2B5EF4-FFF2-40B4-BE49-F238E27FC236}">
                <a16:creationId xmlns:a16="http://schemas.microsoft.com/office/drawing/2014/main" id="{EA7D9205-EEBD-B7FB-7808-28C224C2AB6D}"/>
              </a:ext>
            </a:extLst>
          </p:cNvPr>
          <p:cNvSpPr/>
          <p:nvPr/>
        </p:nvSpPr>
        <p:spPr>
          <a:xfrm>
            <a:off x="436898" y="3118644"/>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20" name="Seta: Pentágono 19">
            <a:extLst>
              <a:ext uri="{FF2B5EF4-FFF2-40B4-BE49-F238E27FC236}">
                <a16:creationId xmlns:a16="http://schemas.microsoft.com/office/drawing/2014/main" id="{690793A9-7FE3-0202-58D3-BE7E20DD8CA7}"/>
              </a:ext>
            </a:extLst>
          </p:cNvPr>
          <p:cNvSpPr/>
          <p:nvPr/>
        </p:nvSpPr>
        <p:spPr>
          <a:xfrm>
            <a:off x="3517934" y="3421618"/>
            <a:ext cx="1181101" cy="18469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Fluxograma: Conector 17">
            <a:extLst>
              <a:ext uri="{FF2B5EF4-FFF2-40B4-BE49-F238E27FC236}">
                <a16:creationId xmlns:a16="http://schemas.microsoft.com/office/drawing/2014/main" id="{DC751EB3-AF0D-876B-386B-3015CD8907B8}"/>
              </a:ext>
            </a:extLst>
          </p:cNvPr>
          <p:cNvSpPr/>
          <p:nvPr/>
        </p:nvSpPr>
        <p:spPr>
          <a:xfrm>
            <a:off x="3391670" y="3118643"/>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a:t>
            </a:r>
            <a:endParaRPr lang="pt-BR" dirty="0">
              <a:solidFill>
                <a:schemeClr val="bg1"/>
              </a:solidFill>
              <a:latin typeface="Aharoni" panose="02010803020104030203" pitchFamily="2" charset="-79"/>
              <a:cs typeface="Aharoni" panose="02010803020104030203" pitchFamily="2" charset="-79"/>
            </a:endParaRPr>
          </a:p>
        </p:txBody>
      </p:sp>
      <p:sp>
        <p:nvSpPr>
          <p:cNvPr id="19" name="Fluxograma: Conector 18">
            <a:extLst>
              <a:ext uri="{FF2B5EF4-FFF2-40B4-BE49-F238E27FC236}">
                <a16:creationId xmlns:a16="http://schemas.microsoft.com/office/drawing/2014/main" id="{E0AE50B2-D4EB-2D7E-81E8-26FCBEE826BA}"/>
              </a:ext>
            </a:extLst>
          </p:cNvPr>
          <p:cNvSpPr/>
          <p:nvPr/>
        </p:nvSpPr>
        <p:spPr>
          <a:xfrm>
            <a:off x="615691" y="962865"/>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22" name="CaixaDeTexto 21">
            <a:extLst>
              <a:ext uri="{FF2B5EF4-FFF2-40B4-BE49-F238E27FC236}">
                <a16:creationId xmlns:a16="http://schemas.microsoft.com/office/drawing/2014/main" id="{E41D17C6-1BA4-6C6A-89DC-7631218F92C5}"/>
              </a:ext>
            </a:extLst>
          </p:cNvPr>
          <p:cNvSpPr txBox="1"/>
          <p:nvPr/>
        </p:nvSpPr>
        <p:spPr>
          <a:xfrm>
            <a:off x="584406" y="5659321"/>
            <a:ext cx="5729976" cy="523220"/>
          </a:xfrm>
          <a:prstGeom prst="rect">
            <a:avLst/>
          </a:prstGeom>
          <a:noFill/>
        </p:spPr>
        <p:txBody>
          <a:bodyPr wrap="square">
            <a:spAutoFit/>
          </a:bodyPr>
          <a:lstStyle/>
          <a:p>
            <a:pPr algn="just"/>
            <a:r>
              <a:rPr lang="en-US" sz="1400" b="1" i="0" u="none" strike="noStrike" dirty="0">
                <a:solidFill>
                  <a:srgbClr val="000000"/>
                </a:solidFill>
                <a:effectLst/>
              </a:rPr>
              <a:t>Figure 29.</a:t>
            </a:r>
            <a:r>
              <a:rPr lang="en-US" sz="1400" b="0" i="0" u="none" strike="noStrike" dirty="0">
                <a:solidFill>
                  <a:srgbClr val="000000"/>
                </a:solidFill>
                <a:effectLst/>
              </a:rPr>
              <a:t> Steps for exporting JSON to the </a:t>
            </a:r>
            <a:r>
              <a:rPr lang="en-US" sz="1400" b="0" i="0" u="none" strike="noStrike" dirty="0" err="1">
                <a:solidFill>
                  <a:srgbClr val="000000"/>
                </a:solidFill>
                <a:effectLst/>
              </a:rPr>
              <a:t>StreamingAssets</a:t>
            </a:r>
            <a:r>
              <a:rPr lang="en-US" sz="1400" b="0" i="0" u="none" strike="noStrike" dirty="0">
                <a:solidFill>
                  <a:srgbClr val="000000"/>
                </a:solidFill>
                <a:effectLst/>
              </a:rPr>
              <a:t> folder of the software.</a:t>
            </a:r>
            <a:endParaRPr lang="pt-BR" sz="1400" dirty="0"/>
          </a:p>
        </p:txBody>
      </p:sp>
      <p:sp>
        <p:nvSpPr>
          <p:cNvPr id="10" name="CaixaDeTexto 9">
            <a:extLst>
              <a:ext uri="{FF2B5EF4-FFF2-40B4-BE49-F238E27FC236}">
                <a16:creationId xmlns:a16="http://schemas.microsoft.com/office/drawing/2014/main" id="{7EAAA856-A8EB-B5BD-E21C-1AEDC994AABD}"/>
              </a:ext>
            </a:extLst>
          </p:cNvPr>
          <p:cNvSpPr txBox="1"/>
          <p:nvPr/>
        </p:nvSpPr>
        <p:spPr>
          <a:xfrm>
            <a:off x="6318584" y="147592"/>
            <a:ext cx="418704" cy="369332"/>
          </a:xfrm>
          <a:prstGeom prst="rect">
            <a:avLst/>
          </a:prstGeom>
          <a:noFill/>
        </p:spPr>
        <p:txBody>
          <a:bodyPr wrap="none" rtlCol="0">
            <a:spAutoFit/>
          </a:bodyPr>
          <a:lstStyle/>
          <a:p>
            <a:r>
              <a:rPr lang="pt-BR" dirty="0"/>
              <a:t>55</a:t>
            </a:r>
          </a:p>
        </p:txBody>
      </p:sp>
    </p:spTree>
    <p:extLst>
      <p:ext uri="{BB962C8B-B14F-4D97-AF65-F5344CB8AC3E}">
        <p14:creationId xmlns:p14="http://schemas.microsoft.com/office/powerpoint/2010/main" val="1588314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09EA6F81-5FCC-F854-FCE3-F7368B0EE80B}"/>
              </a:ext>
            </a:extLst>
          </p:cNvPr>
          <p:cNvSpPr txBox="1"/>
          <p:nvPr/>
        </p:nvSpPr>
        <p:spPr>
          <a:xfrm>
            <a:off x="471487" y="714375"/>
            <a:ext cx="2238113" cy="523220"/>
          </a:xfrm>
          <a:prstGeom prst="rect">
            <a:avLst/>
          </a:prstGeom>
          <a:noFill/>
        </p:spPr>
        <p:txBody>
          <a:bodyPr wrap="none" rtlCol="0">
            <a:spAutoFit/>
          </a:bodyPr>
          <a:lstStyle/>
          <a:p>
            <a:r>
              <a:rPr lang="pt-BR" sz="2800" dirty="0">
                <a:latin typeface="Berlin Sans FB Demi" panose="020E0802020502020306" pitchFamily="34" charset="0"/>
              </a:rPr>
              <a:t>7. References</a:t>
            </a:r>
          </a:p>
        </p:txBody>
      </p:sp>
      <p:sp>
        <p:nvSpPr>
          <p:cNvPr id="5" name="CaixaDeTexto 4">
            <a:extLst>
              <a:ext uri="{FF2B5EF4-FFF2-40B4-BE49-F238E27FC236}">
                <a16:creationId xmlns:a16="http://schemas.microsoft.com/office/drawing/2014/main" id="{62010956-6E93-55FB-F289-DA308DB46537}"/>
              </a:ext>
            </a:extLst>
          </p:cNvPr>
          <p:cNvSpPr txBox="1"/>
          <p:nvPr/>
        </p:nvSpPr>
        <p:spPr>
          <a:xfrm>
            <a:off x="471486" y="1620351"/>
            <a:ext cx="5915025" cy="7679025"/>
          </a:xfrm>
          <a:prstGeom prst="rect">
            <a:avLst/>
          </a:prstGeom>
          <a:noFill/>
        </p:spPr>
        <p:txBody>
          <a:bodyPr wrap="square" rtlCol="0">
            <a:spAutoFit/>
          </a:bodyPr>
          <a:lstStyle/>
          <a:p>
            <a:pPr marL="304800" indent="-304800" algn="just">
              <a:spcAft>
                <a:spcPts val="600"/>
              </a:spcAft>
            </a:pPr>
            <a:r>
              <a:rPr lang="en-US" sz="1400" dirty="0">
                <a:effectLst/>
                <a:ea typeface="Calibri" panose="020F0502020204030204" pitchFamily="34" charset="0"/>
                <a:cs typeface="Times New Roman" panose="02020603050405020304" pitchFamily="18" charset="0"/>
              </a:rPr>
              <a:t>Alt, M. (2020). </a:t>
            </a:r>
            <a:r>
              <a:rPr lang="pt-BR" sz="1400" i="1" dirty="0">
                <a:effectLst/>
                <a:ea typeface="Calibri" panose="020F0502020204030204" pitchFamily="34" charset="0"/>
                <a:cs typeface="Times New Roman" panose="02020603050405020304" pitchFamily="18" charset="0"/>
              </a:rPr>
              <a:t>Pure </a:t>
            </a:r>
            <a:r>
              <a:rPr lang="pt-BR" sz="1400" i="1" dirty="0" err="1">
                <a:effectLst/>
                <a:ea typeface="Calibri" panose="020F0502020204030204" pitchFamily="34" charset="0"/>
                <a:cs typeface="Times New Roman" panose="02020603050405020304" pitchFamily="18" charset="0"/>
              </a:rPr>
              <a:t>Invention</a:t>
            </a:r>
            <a:r>
              <a:rPr lang="pt-BR" sz="1400" i="1" dirty="0">
                <a:effectLst/>
                <a:ea typeface="Calibri" panose="020F0502020204030204" pitchFamily="34" charset="0"/>
                <a:cs typeface="Times New Roman" panose="02020603050405020304" pitchFamily="18" charset="0"/>
              </a:rPr>
              <a:t>: </a:t>
            </a:r>
            <a:r>
              <a:rPr lang="pt-BR" sz="1400" i="1" dirty="0" err="1">
                <a:effectLst/>
                <a:ea typeface="Calibri" panose="020F0502020204030204" pitchFamily="34" charset="0"/>
                <a:cs typeface="Times New Roman" panose="02020603050405020304" pitchFamily="18" charset="0"/>
              </a:rPr>
              <a:t>How</a:t>
            </a:r>
            <a:r>
              <a:rPr lang="pt-BR" sz="1400" i="1" dirty="0">
                <a:effectLst/>
                <a:ea typeface="Calibri" panose="020F0502020204030204" pitchFamily="34" charset="0"/>
                <a:cs typeface="Times New Roman" panose="02020603050405020304" pitchFamily="18" charset="0"/>
              </a:rPr>
              <a:t> </a:t>
            </a:r>
            <a:r>
              <a:rPr lang="pt-BR" sz="1400" i="1" dirty="0" err="1">
                <a:effectLst/>
                <a:ea typeface="Calibri" panose="020F0502020204030204" pitchFamily="34" charset="0"/>
                <a:cs typeface="Times New Roman" panose="02020603050405020304" pitchFamily="18" charset="0"/>
              </a:rPr>
              <a:t>Japan's</a:t>
            </a:r>
            <a:r>
              <a:rPr lang="pt-BR" sz="1400" i="1" dirty="0">
                <a:effectLst/>
                <a:ea typeface="Calibri" panose="020F0502020204030204" pitchFamily="34" charset="0"/>
                <a:cs typeface="Times New Roman" panose="02020603050405020304" pitchFamily="18" charset="0"/>
              </a:rPr>
              <a:t> Pop Culture </a:t>
            </a:r>
            <a:r>
              <a:rPr lang="pt-BR" sz="1400" i="1" dirty="0" err="1">
                <a:effectLst/>
                <a:ea typeface="Calibri" panose="020F0502020204030204" pitchFamily="34" charset="0"/>
                <a:cs typeface="Times New Roman" panose="02020603050405020304" pitchFamily="18" charset="0"/>
              </a:rPr>
              <a:t>Conquered</a:t>
            </a:r>
            <a:r>
              <a:rPr lang="pt-BR" sz="1400" i="1" dirty="0">
                <a:effectLst/>
                <a:ea typeface="Calibri" panose="020F0502020204030204" pitchFamily="34" charset="0"/>
                <a:cs typeface="Times New Roman" panose="02020603050405020304" pitchFamily="18" charset="0"/>
              </a:rPr>
              <a:t> the World</a:t>
            </a:r>
            <a:r>
              <a:rPr lang="pt-BR" sz="1400" dirty="0">
                <a:effectLst/>
                <a:ea typeface="Calibri" panose="020F0502020204030204" pitchFamily="34" charset="0"/>
                <a:cs typeface="Times New Roman" panose="02020603050405020304" pitchFamily="18" charset="0"/>
              </a:rPr>
              <a:t>. Crown </a:t>
            </a:r>
            <a:r>
              <a:rPr lang="pt-BR" sz="1400" dirty="0" err="1">
                <a:effectLst/>
                <a:ea typeface="Calibri" panose="020F0502020204030204" pitchFamily="34" charset="0"/>
                <a:cs typeface="Times New Roman" panose="02020603050405020304" pitchFamily="18" charset="0"/>
              </a:rPr>
              <a:t>Publishing</a:t>
            </a:r>
            <a:r>
              <a:rPr lang="pt-BR" sz="1400" dirty="0">
                <a:effectLst/>
                <a:ea typeface="Calibri" panose="020F0502020204030204" pitchFamily="34" charset="0"/>
                <a:cs typeface="Times New Roman" panose="02020603050405020304" pitchFamily="18" charset="0"/>
              </a:rPr>
              <a:t> </a:t>
            </a:r>
            <a:r>
              <a:rPr lang="pt-BR" sz="1400" dirty="0" err="1">
                <a:effectLst/>
                <a:ea typeface="Calibri" panose="020F0502020204030204" pitchFamily="34" charset="0"/>
                <a:cs typeface="Times New Roman" panose="02020603050405020304" pitchFamily="18" charset="0"/>
              </a:rPr>
              <a:t>Group</a:t>
            </a:r>
            <a:r>
              <a:rPr lang="pt-BR" sz="1400" dirty="0">
                <a:effectLst/>
                <a:ea typeface="Calibri" panose="020F0502020204030204" pitchFamily="34" charset="0"/>
                <a:cs typeface="Times New Roman" panose="02020603050405020304" pitchFamily="18" charset="0"/>
              </a:rPr>
              <a:t> (NY).</a:t>
            </a:r>
          </a:p>
          <a:p>
            <a:pPr marL="304800" indent="-304800" algn="just">
              <a:spcAft>
                <a:spcPts val="600"/>
              </a:spcAft>
            </a:pPr>
            <a:r>
              <a:rPr lang="en-US" sz="1400" dirty="0">
                <a:effectLst/>
                <a:ea typeface="Times New Roman" panose="02020603050405020304" pitchFamily="18" charset="0"/>
                <a:cs typeface="Arial" panose="020B0604020202020204" pitchFamily="34" charset="0"/>
              </a:rPr>
              <a:t>Beck, R. C., &amp; Triplett, M. F. (2009). Test-Retest Reliability of a Group-Administered Paper-Pencil Measure of Delay Discounting. </a:t>
            </a:r>
            <a:r>
              <a:rPr lang="en-US" sz="1400" i="1" dirty="0">
                <a:effectLst/>
                <a:ea typeface="Times New Roman" panose="02020603050405020304" pitchFamily="18" charset="0"/>
                <a:cs typeface="Arial" panose="020B0604020202020204" pitchFamily="34" charset="0"/>
              </a:rPr>
              <a:t>Experimental and Clinical Psychopharmacology</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17</a:t>
            </a:r>
            <a:r>
              <a:rPr lang="en-US" sz="1400" dirty="0">
                <a:effectLst/>
                <a:ea typeface="Times New Roman" panose="02020603050405020304" pitchFamily="18" charset="0"/>
                <a:cs typeface="Arial" panose="020B0604020202020204" pitchFamily="34" charset="0"/>
              </a:rPr>
              <a:t>(5), 345–355. </a:t>
            </a:r>
            <a:r>
              <a:rPr lang="en-US" sz="1400" u="sng" dirty="0">
                <a:solidFill>
                  <a:srgbClr val="0563C1"/>
                </a:solidFill>
                <a:effectLst/>
                <a:ea typeface="Times New Roman" panose="02020603050405020304" pitchFamily="18" charset="0"/>
                <a:cs typeface="Arial" panose="020B0604020202020204" pitchFamily="34" charset="0"/>
                <a:hlinkClick r:id="rId4"/>
              </a:rPr>
              <a:t>https://doi.org/10.1037/a0017078</a:t>
            </a:r>
            <a:endParaRPr lang="en-US" sz="1400" dirty="0">
              <a:effectLst/>
              <a:ea typeface="Calibri" panose="020F0502020204030204" pitchFamily="34" charset="0"/>
            </a:endParaRPr>
          </a:p>
          <a:p>
            <a:pPr marL="228600" indent="-228600" algn="just">
              <a:spcAft>
                <a:spcPts val="600"/>
              </a:spcAft>
            </a:pPr>
            <a:r>
              <a:rPr lang="pt-BR" sz="1400" b="0" i="0" dirty="0" err="1">
                <a:effectLst/>
              </a:rPr>
              <a:t>Cerrato</a:t>
            </a:r>
            <a:r>
              <a:rPr lang="pt-BR" sz="1400" b="0" i="0" dirty="0">
                <a:effectLst/>
              </a:rPr>
              <a:t>, A., &amp; </a:t>
            </a:r>
            <a:r>
              <a:rPr lang="pt-BR" sz="1400" b="0" i="0" dirty="0" err="1">
                <a:effectLst/>
              </a:rPr>
              <a:t>Ponticorvo</a:t>
            </a:r>
            <a:r>
              <a:rPr lang="pt-BR" sz="1400" b="0" i="0" dirty="0">
                <a:effectLst/>
              </a:rPr>
              <a:t>, M. (2017, </a:t>
            </a:r>
            <a:r>
              <a:rPr lang="pt-BR" sz="1400" b="0" i="0" dirty="0" err="1">
                <a:effectLst/>
              </a:rPr>
              <a:t>June</a:t>
            </a:r>
            <a:r>
              <a:rPr lang="pt-BR" sz="1400" b="0" i="0" dirty="0">
                <a:effectLst/>
              </a:rPr>
              <a:t>). </a:t>
            </a:r>
            <a:r>
              <a:rPr lang="pt-BR" sz="1400" b="0" i="0" dirty="0" err="1">
                <a:effectLst/>
              </a:rPr>
              <a:t>Enhancing</a:t>
            </a:r>
            <a:r>
              <a:rPr lang="pt-BR" sz="1400" b="0" i="0" dirty="0">
                <a:effectLst/>
              </a:rPr>
              <a:t> </a:t>
            </a:r>
            <a:r>
              <a:rPr lang="pt-BR" sz="1400" b="0" i="0" dirty="0" err="1">
                <a:effectLst/>
              </a:rPr>
              <a:t>neuropsychological</a:t>
            </a:r>
            <a:r>
              <a:rPr lang="pt-BR" sz="1400" b="0" i="0" dirty="0">
                <a:effectLst/>
              </a:rPr>
              <a:t> </a:t>
            </a:r>
            <a:r>
              <a:rPr lang="pt-BR" sz="1400" b="0" i="0" dirty="0" err="1">
                <a:effectLst/>
              </a:rPr>
              <a:t>testing</a:t>
            </a:r>
            <a:r>
              <a:rPr lang="pt-BR" sz="1400" b="0" i="0" dirty="0">
                <a:effectLst/>
              </a:rPr>
              <a:t> </a:t>
            </a:r>
            <a:r>
              <a:rPr lang="pt-BR" sz="1400" b="0" i="0" dirty="0" err="1">
                <a:effectLst/>
              </a:rPr>
              <a:t>with</a:t>
            </a:r>
            <a:r>
              <a:rPr lang="pt-BR" sz="1400" b="0" i="0" dirty="0">
                <a:effectLst/>
              </a:rPr>
              <a:t> </a:t>
            </a:r>
            <a:r>
              <a:rPr lang="pt-BR" sz="1400" b="0" i="0" dirty="0" err="1">
                <a:effectLst/>
              </a:rPr>
              <a:t>gamification</a:t>
            </a:r>
            <a:r>
              <a:rPr lang="pt-BR" sz="1400" b="0" i="0" dirty="0">
                <a:effectLst/>
              </a:rPr>
              <a:t> and </a:t>
            </a:r>
            <a:r>
              <a:rPr lang="pt-BR" sz="1400" b="0" i="0" dirty="0" err="1">
                <a:effectLst/>
              </a:rPr>
              <a:t>tangible</a:t>
            </a:r>
            <a:r>
              <a:rPr lang="pt-BR" sz="1400" b="0" i="0" dirty="0">
                <a:effectLst/>
              </a:rPr>
              <a:t> interfaces: the </a:t>
            </a:r>
            <a:r>
              <a:rPr lang="pt-BR" sz="1400" b="0" i="0" dirty="0" err="1">
                <a:effectLst/>
              </a:rPr>
              <a:t>baking</a:t>
            </a:r>
            <a:r>
              <a:rPr lang="pt-BR" sz="1400" b="0" i="0" dirty="0">
                <a:effectLst/>
              </a:rPr>
              <a:t> </a:t>
            </a:r>
            <a:r>
              <a:rPr lang="pt-BR" sz="1400" b="0" i="0" dirty="0" err="1">
                <a:effectLst/>
              </a:rPr>
              <a:t>tray</a:t>
            </a:r>
            <a:r>
              <a:rPr lang="pt-BR" sz="1400" b="0" i="0" dirty="0">
                <a:effectLst/>
              </a:rPr>
              <a:t> task. In </a:t>
            </a:r>
            <a:r>
              <a:rPr lang="pt-BR" sz="1400" b="0" i="1" dirty="0" err="1">
                <a:effectLst/>
              </a:rPr>
              <a:t>International</a:t>
            </a:r>
            <a:r>
              <a:rPr lang="pt-BR" sz="1400" b="0" i="1" dirty="0">
                <a:effectLst/>
              </a:rPr>
              <a:t> </a:t>
            </a:r>
            <a:r>
              <a:rPr lang="pt-BR" sz="1400" b="0" i="1" dirty="0" err="1">
                <a:effectLst/>
              </a:rPr>
              <a:t>work-conference</a:t>
            </a:r>
            <a:r>
              <a:rPr lang="pt-BR" sz="1400" b="0" i="1" dirty="0">
                <a:effectLst/>
              </a:rPr>
              <a:t> </a:t>
            </a:r>
            <a:r>
              <a:rPr lang="pt-BR" sz="1400" b="0" i="1" dirty="0" err="1">
                <a:effectLst/>
              </a:rPr>
              <a:t>on</a:t>
            </a:r>
            <a:r>
              <a:rPr lang="pt-BR" sz="1400" b="0" i="1" dirty="0">
                <a:effectLst/>
              </a:rPr>
              <a:t> the </a:t>
            </a:r>
            <a:r>
              <a:rPr lang="pt-BR" sz="1400" b="0" i="1" dirty="0" err="1">
                <a:effectLst/>
              </a:rPr>
              <a:t>interplay</a:t>
            </a:r>
            <a:r>
              <a:rPr lang="pt-BR" sz="1400" b="0" i="1" dirty="0">
                <a:effectLst/>
              </a:rPr>
              <a:t> </a:t>
            </a:r>
            <a:r>
              <a:rPr lang="pt-BR" sz="1400" b="0" i="1" dirty="0" err="1">
                <a:effectLst/>
              </a:rPr>
              <a:t>between</a:t>
            </a:r>
            <a:r>
              <a:rPr lang="pt-BR" sz="1400" b="0" i="1" dirty="0">
                <a:effectLst/>
              </a:rPr>
              <a:t> natural and artificial </a:t>
            </a:r>
            <a:r>
              <a:rPr lang="pt-BR" sz="1400" b="0" i="1" dirty="0" err="1">
                <a:effectLst/>
              </a:rPr>
              <a:t>computation</a:t>
            </a:r>
            <a:r>
              <a:rPr lang="pt-BR" sz="1400" b="0" i="0" dirty="0">
                <a:effectLst/>
              </a:rPr>
              <a:t> (pp. 147-156). Springer, </a:t>
            </a:r>
            <a:r>
              <a:rPr lang="pt-BR" sz="1400" b="0" i="0" dirty="0" err="1">
                <a:effectLst/>
              </a:rPr>
              <a:t>Cham</a:t>
            </a:r>
            <a:r>
              <a:rPr lang="pt-BR" sz="1400" b="0" i="0" dirty="0">
                <a:effectLst/>
              </a:rPr>
              <a:t>. </a:t>
            </a:r>
          </a:p>
          <a:p>
            <a:pPr marL="228600" indent="-228600" algn="just">
              <a:spcAft>
                <a:spcPts val="600"/>
              </a:spcAft>
            </a:pPr>
            <a:r>
              <a:rPr lang="en-US" sz="1400" dirty="0">
                <a:effectLst/>
                <a:ea typeface="Times New Roman" panose="02020603050405020304" pitchFamily="18" charset="0"/>
                <a:cs typeface="Arial" panose="020B0604020202020204" pitchFamily="34" charset="0"/>
              </a:rPr>
              <a:t>Critchfield, T. S., &amp; </a:t>
            </a:r>
            <a:r>
              <a:rPr lang="en-US" sz="1400" dirty="0" err="1">
                <a:effectLst/>
                <a:ea typeface="Times New Roman" panose="02020603050405020304" pitchFamily="18" charset="0"/>
                <a:cs typeface="Arial" panose="020B0604020202020204" pitchFamily="34" charset="0"/>
              </a:rPr>
              <a:t>Kollins</a:t>
            </a:r>
            <a:r>
              <a:rPr lang="en-US" sz="1400" dirty="0">
                <a:effectLst/>
                <a:ea typeface="Times New Roman" panose="02020603050405020304" pitchFamily="18" charset="0"/>
                <a:cs typeface="Arial" panose="020B0604020202020204" pitchFamily="34" charset="0"/>
              </a:rPr>
              <a:t>, S. H. (2001). Temporal discounting: basic research and the analysis of socially important behavior. </a:t>
            </a:r>
            <a:r>
              <a:rPr lang="en-US" sz="1400" i="1" dirty="0">
                <a:effectLst/>
                <a:ea typeface="Times New Roman" panose="02020603050405020304" pitchFamily="18" charset="0"/>
                <a:cs typeface="Arial" panose="020B0604020202020204" pitchFamily="34" charset="0"/>
              </a:rPr>
              <a:t>Journal of Applied Behavior Analysis</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34</a:t>
            </a:r>
            <a:r>
              <a:rPr lang="en-US" sz="1400" dirty="0">
                <a:effectLst/>
                <a:ea typeface="Times New Roman" panose="02020603050405020304" pitchFamily="18" charset="0"/>
                <a:cs typeface="Arial" panose="020B0604020202020204" pitchFamily="34" charset="0"/>
              </a:rPr>
              <a:t>(1), 101–22. </a:t>
            </a:r>
            <a:r>
              <a:rPr lang="en-US" sz="1400" u="sng" dirty="0">
                <a:solidFill>
                  <a:srgbClr val="0563C1"/>
                </a:solidFill>
                <a:effectLst/>
                <a:ea typeface="Times New Roman" panose="02020603050405020304" pitchFamily="18" charset="0"/>
                <a:cs typeface="Arial" panose="020B0604020202020204" pitchFamily="34" charset="0"/>
                <a:hlinkClick r:id="rId5"/>
              </a:rPr>
              <a:t>http://doi.org/10.1901/jaba.2001.34-101</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Demurie</a:t>
            </a:r>
            <a:r>
              <a:rPr lang="en-US" sz="1400" dirty="0">
                <a:effectLst/>
                <a:latin typeface="Calibri" panose="020F0502020204030204" pitchFamily="34" charset="0"/>
                <a:ea typeface="Calibri" panose="020F0502020204030204" pitchFamily="34" charset="0"/>
                <a:cs typeface="Calibri" panose="020F0502020204030204" pitchFamily="34" charset="0"/>
              </a:rPr>
              <a:t>, E., </a:t>
            </a:r>
            <a:r>
              <a:rPr lang="en-US" sz="1400" dirty="0" err="1">
                <a:effectLst/>
                <a:latin typeface="Calibri" panose="020F0502020204030204" pitchFamily="34" charset="0"/>
                <a:ea typeface="Calibri" panose="020F0502020204030204" pitchFamily="34" charset="0"/>
                <a:cs typeface="Calibri" panose="020F0502020204030204" pitchFamily="34" charset="0"/>
              </a:rPr>
              <a:t>Roeyers</a:t>
            </a:r>
            <a:r>
              <a:rPr lang="en-US" sz="1400" dirty="0">
                <a:effectLst/>
                <a:latin typeface="Calibri" panose="020F0502020204030204" pitchFamily="34" charset="0"/>
                <a:ea typeface="Calibri" panose="020F0502020204030204" pitchFamily="34" charset="0"/>
                <a:cs typeface="Calibri" panose="020F0502020204030204" pitchFamily="34" charset="0"/>
              </a:rPr>
              <a:t>, H., </a:t>
            </a:r>
            <a:r>
              <a:rPr lang="en-US" sz="1400" dirty="0" err="1">
                <a:effectLst/>
                <a:latin typeface="Calibri" panose="020F0502020204030204" pitchFamily="34" charset="0"/>
                <a:ea typeface="Calibri" panose="020F0502020204030204" pitchFamily="34" charset="0"/>
                <a:cs typeface="Calibri" panose="020F0502020204030204" pitchFamily="34" charset="0"/>
              </a:rPr>
              <a:t>Baeyens</a:t>
            </a:r>
            <a:r>
              <a:rPr lang="en-US" sz="1400" dirty="0">
                <a:effectLst/>
                <a:latin typeface="Calibri" panose="020F0502020204030204" pitchFamily="34" charset="0"/>
                <a:ea typeface="Calibri" panose="020F0502020204030204" pitchFamily="34" charset="0"/>
                <a:cs typeface="Calibri" panose="020F0502020204030204" pitchFamily="34" charset="0"/>
              </a:rPr>
              <a:t>, D., &amp; Sonuga-Barke, E. (2013). Domain-general and domain-specific aspects of temporal discounting in children with ADHD and autism spectrum disorders (ASD): A proof of concept study. </a:t>
            </a:r>
            <a:r>
              <a:rPr lang="en-US" sz="1400" i="1" dirty="0">
                <a:effectLst/>
                <a:latin typeface="Calibri" panose="020F0502020204030204" pitchFamily="34" charset="0"/>
                <a:ea typeface="Calibri" panose="020F0502020204030204" pitchFamily="34" charset="0"/>
                <a:cs typeface="Calibri" panose="020F0502020204030204" pitchFamily="34" charset="0"/>
              </a:rPr>
              <a:t>Research in Developmental Disabilities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34</a:t>
            </a:r>
            <a:r>
              <a:rPr lang="en-US" sz="1400" dirty="0">
                <a:effectLst/>
                <a:latin typeface="Calibri" panose="020F0502020204030204" pitchFamily="34" charset="0"/>
                <a:ea typeface="Calibri" panose="020F0502020204030204" pitchFamily="34" charset="0"/>
                <a:cs typeface="Calibri" panose="020F0502020204030204" pitchFamily="34" charset="0"/>
              </a:rPr>
              <a:t>(6), 1870–1880.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https://doi.org/10.1016/j.ridd.2013.03.011</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GB" sz="1400" dirty="0" err="1">
                <a:effectLst/>
                <a:latin typeface="Calibri" panose="020F0502020204030204" pitchFamily="34" charset="0"/>
                <a:ea typeface="Times New Roman" panose="02020603050405020304" pitchFamily="18" charset="0"/>
                <a:cs typeface="Calibri" panose="020F0502020204030204" pitchFamily="34" charset="0"/>
              </a:rPr>
              <a:t>Deterding</a:t>
            </a:r>
            <a:r>
              <a:rPr lang="en-GB" sz="1400" dirty="0">
                <a:effectLst/>
                <a:latin typeface="Calibri" panose="020F0502020204030204" pitchFamily="34" charset="0"/>
                <a:ea typeface="Times New Roman" panose="02020603050405020304" pitchFamily="18" charset="0"/>
                <a:cs typeface="Calibri" panose="020F0502020204030204" pitchFamily="34" charset="0"/>
              </a:rPr>
              <a:t>, S., Khaled, R.,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Nacke</a:t>
            </a:r>
            <a:r>
              <a:rPr lang="en-GB" sz="1400" dirty="0">
                <a:effectLst/>
                <a:latin typeface="Calibri" panose="020F0502020204030204" pitchFamily="34" charset="0"/>
                <a:ea typeface="Times New Roman" panose="02020603050405020304" pitchFamily="18" charset="0"/>
                <a:cs typeface="Calibri" panose="020F0502020204030204" pitchFamily="34" charset="0"/>
              </a:rPr>
              <a:t>, L. E., &amp; Dixon, D. (2011, May). Gamification: Toward a definition. In CHI 2011 gamification workshop proceedings (Vol. 12). Vancouver BC, Canada</a:t>
            </a:r>
          </a:p>
          <a:p>
            <a:pPr marL="228600" indent="-228600" algn="just">
              <a:spcAft>
                <a:spcPts val="600"/>
              </a:spcAft>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Edwards, E. J., Edwards, M. S., &amp; </a:t>
            </a:r>
            <a:r>
              <a:rPr lang="en-US"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Lyvers</a:t>
            </a: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 (2015). Cognitive trait anxiety, </a:t>
            </a:r>
            <a:r>
              <a:rPr lang="en-US" sz="1400" dirty="0">
                <a:effectLst/>
                <a:ea typeface="Calibri" panose="020F0502020204030204" pitchFamily="34" charset="0"/>
                <a:cs typeface="Calibri" panose="020F0502020204030204" pitchFamily="34" charset="0"/>
              </a:rPr>
              <a:t>situational stress, and mental effort predict shifting efficiency: Implications for attentional control theory. </a:t>
            </a:r>
            <a:r>
              <a:rPr lang="en-US" sz="1400" i="1" dirty="0">
                <a:effectLst/>
                <a:ea typeface="Calibri" panose="020F0502020204030204" pitchFamily="34" charset="0"/>
                <a:cs typeface="Calibri" panose="020F0502020204030204" pitchFamily="34" charset="0"/>
              </a:rPr>
              <a:t>Emotion</a:t>
            </a:r>
            <a:r>
              <a:rPr lang="en-US" sz="1400" dirty="0">
                <a:effectLst/>
                <a:ea typeface="Calibri" panose="020F0502020204030204" pitchFamily="34" charset="0"/>
                <a:cs typeface="Calibri" panose="020F0502020204030204" pitchFamily="34" charset="0"/>
              </a:rPr>
              <a:t>, </a:t>
            </a:r>
            <a:r>
              <a:rPr lang="en-US" sz="1400" i="1" dirty="0">
                <a:effectLst/>
                <a:ea typeface="Calibri" panose="020F0502020204030204" pitchFamily="34" charset="0"/>
                <a:cs typeface="Calibri" panose="020F0502020204030204" pitchFamily="34" charset="0"/>
              </a:rPr>
              <a:t>15</a:t>
            </a:r>
            <a:r>
              <a:rPr lang="en-US" sz="1400" dirty="0">
                <a:effectLst/>
                <a:ea typeface="Calibri" panose="020F0502020204030204" pitchFamily="34" charset="0"/>
                <a:cs typeface="Calibri" panose="020F0502020204030204" pitchFamily="34" charset="0"/>
              </a:rPr>
              <a:t>(3), 350. </a:t>
            </a:r>
          </a:p>
          <a:p>
            <a:pPr marL="228600" indent="-228600" algn="just">
              <a:spcAft>
                <a:spcPts val="600"/>
              </a:spcAft>
            </a:pPr>
            <a:r>
              <a:rPr lang="en-US" sz="1400" dirty="0">
                <a:effectLst/>
                <a:ea typeface="Times New Roman" panose="02020603050405020304" pitchFamily="18" charset="0"/>
                <a:cs typeface="Arial" panose="020B0604020202020204" pitchFamily="34" charset="0"/>
              </a:rPr>
              <a:t>Ernst, M. (2014). The triadic model perspective for the study of adolescent motivated behavior. </a:t>
            </a:r>
            <a:r>
              <a:rPr lang="en-US" sz="1400" i="1" dirty="0">
                <a:effectLst/>
                <a:ea typeface="Times New Roman" panose="02020603050405020304" pitchFamily="18" charset="0"/>
                <a:cs typeface="Arial" panose="020B0604020202020204" pitchFamily="34" charset="0"/>
              </a:rPr>
              <a:t>Brain and Cognition</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89</a:t>
            </a:r>
            <a:r>
              <a:rPr lang="en-US" sz="1400" dirty="0">
                <a:effectLst/>
                <a:ea typeface="Times New Roman" panose="02020603050405020304" pitchFamily="18" charset="0"/>
                <a:cs typeface="Arial" panose="020B0604020202020204" pitchFamily="34" charset="0"/>
              </a:rPr>
              <a:t>, 104–111. </a:t>
            </a:r>
            <a:r>
              <a:rPr lang="en-US" sz="1400" u="sng" dirty="0">
                <a:solidFill>
                  <a:srgbClr val="0563C1"/>
                </a:solidFill>
                <a:effectLst/>
                <a:ea typeface="Times New Roman" panose="02020603050405020304" pitchFamily="18" charset="0"/>
                <a:cs typeface="Arial" panose="020B0604020202020204" pitchFamily="34" charset="0"/>
                <a:hlinkClick r:id="rId7"/>
              </a:rPr>
              <a:t>https://doi.org/10.1016/j.bandc.2014.01.006</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en-US" sz="1400" dirty="0">
                <a:effectLst/>
                <a:ea typeface="Calibri" panose="020F0502020204030204" pitchFamily="34" charset="0"/>
                <a:cs typeface="Times New Roman" panose="02020603050405020304" pitchFamily="18" charset="0"/>
              </a:rPr>
              <a:t>Garrido, M. I., Teng, C. L. J., Taylor, J. A., Rowe, E. G., &amp; </a:t>
            </a:r>
            <a:r>
              <a:rPr lang="en-US" sz="1400" dirty="0" err="1">
                <a:effectLst/>
                <a:ea typeface="Calibri" panose="020F0502020204030204" pitchFamily="34" charset="0"/>
                <a:cs typeface="Times New Roman" panose="02020603050405020304" pitchFamily="18" charset="0"/>
              </a:rPr>
              <a:t>Mattingley</a:t>
            </a:r>
            <a:r>
              <a:rPr lang="en-US" sz="1400" dirty="0">
                <a:effectLst/>
                <a:ea typeface="Calibri" panose="020F0502020204030204" pitchFamily="34" charset="0"/>
                <a:cs typeface="Times New Roman" panose="02020603050405020304" pitchFamily="18" charset="0"/>
              </a:rPr>
              <a:t>, J. B. (2016). Surprise responses in the human brain demonstrate statistical learning under high concurrent cognitive demand. </a:t>
            </a:r>
            <a:r>
              <a:rPr lang="pt-BR" sz="1400" i="1" dirty="0" err="1">
                <a:effectLst/>
                <a:ea typeface="Calibri" panose="020F0502020204030204" pitchFamily="34" charset="0"/>
                <a:cs typeface="Times New Roman" panose="02020603050405020304" pitchFamily="18" charset="0"/>
              </a:rPr>
              <a:t>npj</a:t>
            </a:r>
            <a:r>
              <a:rPr lang="pt-BR" sz="1400" i="1" dirty="0">
                <a:effectLst/>
                <a:ea typeface="Calibri" panose="020F0502020204030204" pitchFamily="34" charset="0"/>
                <a:cs typeface="Times New Roman" panose="02020603050405020304" pitchFamily="18" charset="0"/>
              </a:rPr>
              <a:t> Science of Learning</a:t>
            </a:r>
            <a:r>
              <a:rPr lang="pt-BR" sz="1400" dirty="0">
                <a:effectLst/>
                <a:ea typeface="Calibri" panose="020F0502020204030204" pitchFamily="34" charset="0"/>
                <a:cs typeface="Times New Roman" panose="02020603050405020304" pitchFamily="18" charset="0"/>
              </a:rPr>
              <a:t>, </a:t>
            </a:r>
            <a:r>
              <a:rPr lang="pt-BR" sz="1400" i="1" dirty="0">
                <a:effectLst/>
                <a:ea typeface="Calibri" panose="020F0502020204030204" pitchFamily="34" charset="0"/>
                <a:cs typeface="Times New Roman" panose="02020603050405020304" pitchFamily="18" charset="0"/>
              </a:rPr>
              <a:t>1</a:t>
            </a:r>
            <a:r>
              <a:rPr lang="pt-BR" sz="1400" dirty="0">
                <a:effectLst/>
                <a:ea typeface="Calibri" panose="020F0502020204030204" pitchFamily="34" charset="0"/>
                <a:cs typeface="Times New Roman" panose="02020603050405020304" pitchFamily="18" charset="0"/>
              </a:rPr>
              <a:t>(1), 1-7. </a:t>
            </a:r>
            <a:r>
              <a:rPr lang="pt-BR" sz="1400" b="0" i="0" dirty="0">
                <a:effectLst/>
                <a:hlinkClick r:id="rId8"/>
              </a:rPr>
              <a:t>https://doi.org/10.1038/npjscilearn.2016.6</a:t>
            </a:r>
            <a:endParaRPr lang="pt-BR" sz="1400" b="0" i="0" dirty="0">
              <a:effectLst/>
            </a:endParaRPr>
          </a:p>
          <a:p>
            <a:pPr marL="228600" indent="-228600" algn="just">
              <a:spcAft>
                <a:spcPts val="600"/>
              </a:spcAft>
            </a:pPr>
            <a:endParaRPr lang="pt-BR" sz="1400" dirty="0"/>
          </a:p>
        </p:txBody>
      </p:sp>
      <p:sp>
        <p:nvSpPr>
          <p:cNvPr id="7" name="CaixaDeTexto 6">
            <a:extLst>
              <a:ext uri="{FF2B5EF4-FFF2-40B4-BE49-F238E27FC236}">
                <a16:creationId xmlns:a16="http://schemas.microsoft.com/office/drawing/2014/main" id="{40C68DD0-CA51-E770-8276-B486B086B5A0}"/>
              </a:ext>
            </a:extLst>
          </p:cNvPr>
          <p:cNvSpPr txBox="1"/>
          <p:nvPr/>
        </p:nvSpPr>
        <p:spPr>
          <a:xfrm>
            <a:off x="6318584" y="147592"/>
            <a:ext cx="418704" cy="369332"/>
          </a:xfrm>
          <a:prstGeom prst="rect">
            <a:avLst/>
          </a:prstGeom>
          <a:noFill/>
        </p:spPr>
        <p:txBody>
          <a:bodyPr wrap="none" rtlCol="0">
            <a:spAutoFit/>
          </a:bodyPr>
          <a:lstStyle/>
          <a:p>
            <a:r>
              <a:rPr lang="pt-BR" dirty="0"/>
              <a:t>56</a:t>
            </a:r>
          </a:p>
        </p:txBody>
      </p:sp>
    </p:spTree>
    <p:extLst>
      <p:ext uri="{BB962C8B-B14F-4D97-AF65-F5344CB8AC3E}">
        <p14:creationId xmlns:p14="http://schemas.microsoft.com/office/powerpoint/2010/main" val="1397297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660012"/>
            <a:ext cx="5915025" cy="8694688"/>
          </a:xfrm>
          <a:prstGeom prst="rect">
            <a:avLst/>
          </a:prstGeom>
          <a:noFill/>
        </p:spPr>
        <p:txBody>
          <a:bodyPr wrap="square" rtlCol="0">
            <a:spAutoFit/>
          </a:bodyPr>
          <a:lstStyle/>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Glimcher</a:t>
            </a:r>
            <a:r>
              <a:rPr lang="en-US" sz="1400" dirty="0">
                <a:effectLst/>
                <a:latin typeface="Calibri" panose="020F0502020204030204" pitchFamily="34" charset="0"/>
                <a:ea typeface="Calibri" panose="020F0502020204030204" pitchFamily="34" charset="0"/>
                <a:cs typeface="Calibri" panose="020F0502020204030204" pitchFamily="34" charset="0"/>
              </a:rPr>
              <a:t>, P. W., Fehr, E., Camerer, C. F., &amp; </a:t>
            </a:r>
            <a:r>
              <a:rPr lang="en-US" sz="1400" dirty="0" err="1">
                <a:effectLst/>
                <a:latin typeface="Calibri" panose="020F0502020204030204" pitchFamily="34" charset="0"/>
                <a:ea typeface="Calibri" panose="020F0502020204030204" pitchFamily="34" charset="0"/>
                <a:cs typeface="Calibri" panose="020F0502020204030204" pitchFamily="34" charset="0"/>
              </a:rPr>
              <a:t>Poldrack</a:t>
            </a:r>
            <a:r>
              <a:rPr lang="en-US" sz="1400" dirty="0">
                <a:effectLst/>
                <a:latin typeface="Calibri" panose="020F0502020204030204" pitchFamily="34" charset="0"/>
                <a:ea typeface="Calibri" panose="020F0502020204030204" pitchFamily="34" charset="0"/>
                <a:cs typeface="Calibri" panose="020F0502020204030204" pitchFamily="34" charset="0"/>
              </a:rPr>
              <a:t>, R. (2009). Neuroeconomics. In </a:t>
            </a:r>
            <a:r>
              <a:rPr lang="en-US" sz="1400" i="1" dirty="0" err="1">
                <a:effectLst/>
                <a:latin typeface="Calibri" panose="020F0502020204030204" pitchFamily="34" charset="0"/>
                <a:ea typeface="Calibri" panose="020F0502020204030204" pitchFamily="34" charset="0"/>
                <a:cs typeface="Calibri" panose="020F0502020204030204" pitchFamily="34" charset="0"/>
              </a:rPr>
              <a:t>Annu</a:t>
            </a:r>
            <a:r>
              <a:rPr lang="en-US" sz="1400" i="1" dirty="0">
                <a:effectLst/>
                <a:latin typeface="Calibri" panose="020F0502020204030204" pitchFamily="34" charset="0"/>
                <a:ea typeface="Calibri" panose="020F0502020204030204" pitchFamily="34" charset="0"/>
                <a:cs typeface="Calibri" panose="020F0502020204030204" pitchFamily="34" charset="0"/>
              </a:rPr>
              <a:t>. Rev. Psychol.</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4"/>
              </a:rPr>
              <a:t>http://www.sciencedirect.com/science/book/9780123741769</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Green, L., Myerson, J., Lichtman, D., Rosen, S., &amp; Fry, A. (1996). Temporal discounting in choice between delayed rewards: The role of age and income. </a:t>
            </a:r>
            <a:r>
              <a:rPr lang="en-US" sz="1400" i="1" dirty="0">
                <a:effectLst/>
                <a:latin typeface="Calibri" panose="020F0502020204030204" pitchFamily="34" charset="0"/>
                <a:ea typeface="Calibri" panose="020F0502020204030204" pitchFamily="34" charset="0"/>
                <a:cs typeface="Calibri" panose="020F0502020204030204" pitchFamily="34" charset="0"/>
              </a:rPr>
              <a:t>Psychology and Aging</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11</a:t>
            </a:r>
            <a:r>
              <a:rPr lang="en-US" sz="1400" dirty="0">
                <a:effectLst/>
                <a:latin typeface="Calibri" panose="020F0502020204030204" pitchFamily="34" charset="0"/>
                <a:ea typeface="Calibri" panose="020F0502020204030204" pitchFamily="34" charset="0"/>
                <a:cs typeface="Calibri" panose="020F0502020204030204" pitchFamily="34" charset="0"/>
              </a:rPr>
              <a:t>(1), 79–84.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5"/>
              </a:rPr>
              <a:t>https://doi.org/10.1037/0882-7974.11.1.79</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Hamilton, K. R., Mitchell, M. R., Wing, V. C., </a:t>
            </a:r>
            <a:r>
              <a:rPr lang="en-US" sz="1400" dirty="0" err="1">
                <a:effectLst/>
                <a:latin typeface="Calibri" panose="020F0502020204030204" pitchFamily="34" charset="0"/>
                <a:ea typeface="Calibri" panose="020F0502020204030204" pitchFamily="34" charset="0"/>
                <a:cs typeface="Calibri" panose="020F0502020204030204" pitchFamily="34" charset="0"/>
              </a:rPr>
              <a:t>Balodis</a:t>
            </a:r>
            <a:r>
              <a:rPr lang="en-US" sz="1400" dirty="0">
                <a:effectLst/>
                <a:latin typeface="Calibri" panose="020F0502020204030204" pitchFamily="34" charset="0"/>
                <a:ea typeface="Calibri" panose="020F0502020204030204" pitchFamily="34" charset="0"/>
                <a:cs typeface="Calibri" panose="020F0502020204030204" pitchFamily="34" charset="0"/>
              </a:rPr>
              <a:t>, I. M., Bickel, W. K., Fillmore, M., &amp; Lane, S. D. (2015). Choice Impulsivity: Definitions, Measurement Issues, and Clinical Implications. </a:t>
            </a:r>
            <a:r>
              <a:rPr lang="en-US" sz="1400" i="1" dirty="0">
                <a:effectLst/>
                <a:latin typeface="Calibri" panose="020F0502020204030204" pitchFamily="34" charset="0"/>
                <a:ea typeface="Calibri" panose="020F0502020204030204" pitchFamily="34" charset="0"/>
                <a:cs typeface="Calibri" panose="020F0502020204030204" pitchFamily="34" charset="0"/>
              </a:rPr>
              <a:t>Personal </a:t>
            </a:r>
            <a:r>
              <a:rPr lang="en-US" sz="1400" i="1" dirty="0" err="1">
                <a:effectLst/>
                <a:latin typeface="Calibri" panose="020F0502020204030204" pitchFamily="34" charset="0"/>
                <a:ea typeface="Calibri" panose="020F0502020204030204" pitchFamily="34" charset="0"/>
                <a:cs typeface="Calibri" panose="020F0502020204030204" pitchFamily="34" charset="0"/>
              </a:rPr>
              <a:t>Disord</a:t>
            </a:r>
            <a:r>
              <a:rPr lang="en-US" sz="1400" i="1" dirty="0">
                <a:effectLst/>
                <a:latin typeface="Calibri" panose="020F0502020204030204" pitchFamily="34" charset="0"/>
                <a:ea typeface="Calibri" panose="020F0502020204030204" pitchFamily="34" charset="0"/>
                <a:cs typeface="Calibri" panose="020F0502020204030204" pitchFamily="34" charset="0"/>
              </a:rPr>
              <a: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6</a:t>
            </a:r>
            <a:r>
              <a:rPr lang="en-US" sz="1400" dirty="0">
                <a:effectLst/>
                <a:latin typeface="Calibri" panose="020F0502020204030204" pitchFamily="34" charset="0"/>
                <a:ea typeface="Calibri" panose="020F0502020204030204" pitchFamily="34" charset="0"/>
                <a:cs typeface="Calibri" panose="020F0502020204030204" pitchFamily="34" charset="0"/>
              </a:rPr>
              <a:t>(2), 182–198.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https://doi.org/10.1016/j.physbeh.2017.03.040</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Jackson, J. N. S., &amp; Mackillop, J. (2016). Attention-Deficit/Hyperactivity Disorder and Monetary Delay Discounting: A Meta-Analysis of Case-Control Studies. </a:t>
            </a:r>
            <a:r>
              <a:rPr lang="en-US" sz="1400" i="1" dirty="0">
                <a:effectLst/>
                <a:latin typeface="Calibri" panose="020F0502020204030204" pitchFamily="34" charset="0"/>
                <a:ea typeface="Calibri" panose="020F0502020204030204" pitchFamily="34" charset="0"/>
                <a:cs typeface="Calibri" panose="020F0502020204030204" pitchFamily="34" charset="0"/>
              </a:rPr>
              <a:t>Biological Psychiatry: Cognitive Neuroscience and Neuroimaging</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a:t>
            </a:r>
            <a:r>
              <a:rPr lang="en-US" sz="1400" dirty="0">
                <a:effectLst/>
                <a:latin typeface="Calibri" panose="020F0502020204030204" pitchFamily="34" charset="0"/>
                <a:ea typeface="Calibri" panose="020F0502020204030204" pitchFamily="34" charset="0"/>
                <a:cs typeface="Calibri" panose="020F0502020204030204" pitchFamily="34" charset="0"/>
              </a:rPr>
              <a:t>(4), 316–325.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7"/>
              </a:rPr>
              <a:t>https://doi.org/10.1016/j.bpsc.2016.01.007</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Johnson, M. W., &amp; Bickel, W. K. (2002). Within-subject comparison of real and hypothetical money rewards in delay discounting. </a:t>
            </a:r>
            <a:r>
              <a:rPr lang="en-US" sz="1400" i="1" dirty="0">
                <a:effectLst/>
                <a:latin typeface="Calibri" panose="020F0502020204030204" pitchFamily="34" charset="0"/>
                <a:ea typeface="Calibri" panose="020F0502020204030204" pitchFamily="34" charset="0"/>
                <a:cs typeface="Calibri" panose="020F0502020204030204" pitchFamily="34" charset="0"/>
              </a:rPr>
              <a:t>Journal of the Experimental Analysis of Behavior</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77</a:t>
            </a:r>
            <a:r>
              <a:rPr lang="en-US" sz="1400" dirty="0">
                <a:effectLst/>
                <a:latin typeface="Calibri" panose="020F0502020204030204" pitchFamily="34" charset="0"/>
                <a:ea typeface="Calibri" panose="020F0502020204030204" pitchFamily="34" charset="0"/>
                <a:cs typeface="Calibri" panose="020F0502020204030204" pitchFamily="34" charset="0"/>
              </a:rPr>
              <a:t>(2), 129–146.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8"/>
              </a:rPr>
              <a:t>https://doi.org/10.1901/jeab.2002.77-129</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pt-BR"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Kahneman, D. (2012). </a:t>
            </a:r>
            <a:r>
              <a:rPr lang="pt-BR"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Rápido e devagar: duas formas de pensar</a:t>
            </a:r>
            <a:r>
              <a:rPr lang="pt-BR"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Objetiva</a:t>
            </a: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r>
              <a:rPr lang="en-GB" sz="1400" dirty="0">
                <a:effectLst/>
                <a:latin typeface="Calibri" panose="020F0502020204030204" pitchFamily="34" charset="0"/>
                <a:ea typeface="Times New Roman" panose="02020603050405020304" pitchFamily="18" charset="0"/>
                <a:cs typeface="Calibri" panose="020F0502020204030204" pitchFamily="34" charset="0"/>
              </a:rPr>
              <a:t>Kelly, S., &amp;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Tolvanen</a:t>
            </a:r>
            <a:r>
              <a:rPr lang="en-GB" sz="1400" dirty="0">
                <a:effectLst/>
                <a:latin typeface="Calibri" panose="020F0502020204030204" pitchFamily="34" charset="0"/>
                <a:ea typeface="Times New Roman" panose="02020603050405020304" pitchFamily="18" charset="0"/>
                <a:cs typeface="Calibri" panose="020F0502020204030204" pitchFamily="34" charset="0"/>
              </a:rPr>
              <a:t>, J.P., (2008). </a:t>
            </a:r>
            <a:r>
              <a:rPr lang="en-GB" sz="1400" i="1" dirty="0">
                <a:effectLst/>
                <a:latin typeface="Calibri" panose="020F0502020204030204" pitchFamily="34" charset="0"/>
                <a:ea typeface="Times New Roman" panose="02020603050405020304" pitchFamily="18" charset="0"/>
                <a:cs typeface="Calibri" panose="020F0502020204030204" pitchFamily="34" charset="0"/>
              </a:rPr>
              <a:t>Domain-Specific </a:t>
            </a:r>
            <a:r>
              <a:rPr lang="en-GB" sz="1400" i="1" dirty="0" err="1">
                <a:effectLst/>
                <a:latin typeface="Calibri" panose="020F0502020204030204" pitchFamily="34" charset="0"/>
                <a:ea typeface="Times New Roman" panose="02020603050405020304" pitchFamily="18" charset="0"/>
                <a:cs typeface="Calibri" panose="020F0502020204030204" pitchFamily="34" charset="0"/>
              </a:rPr>
              <a:t>Modeling</a:t>
            </a:r>
            <a:r>
              <a:rPr lang="en-GB" sz="1400" i="1" dirty="0">
                <a:effectLst/>
                <a:latin typeface="Calibri" panose="020F0502020204030204" pitchFamily="34" charset="0"/>
                <a:ea typeface="Times New Roman" panose="02020603050405020304" pitchFamily="18" charset="0"/>
                <a:cs typeface="Calibri" panose="020F0502020204030204" pitchFamily="34" charset="0"/>
              </a:rPr>
              <a:t> Enabling Full Code Generation.</a:t>
            </a:r>
            <a:r>
              <a:rPr lang="en-GB" sz="1400" dirty="0">
                <a:effectLst/>
                <a:latin typeface="Calibri" panose="020F0502020204030204" pitchFamily="34" charset="0"/>
                <a:ea typeface="Times New Roman" panose="02020603050405020304" pitchFamily="18" charset="0"/>
                <a:cs typeface="Calibri" panose="020F0502020204030204" pitchFamily="34" charset="0"/>
              </a:rPr>
              <a:t> </a:t>
            </a:r>
            <a:r>
              <a:rPr lang="en-US" sz="1400" dirty="0">
                <a:effectLst/>
                <a:latin typeface="Calibri" panose="020F0502020204030204" pitchFamily="34" charset="0"/>
                <a:ea typeface="Times New Roman" panose="02020603050405020304" pitchFamily="18" charset="0"/>
                <a:cs typeface="Calibri" panose="020F0502020204030204" pitchFamily="34" charset="0"/>
              </a:rPr>
              <a:t>John Wiley &amp; Sons</a:t>
            </a: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Killeen, P. R. (2009). An additive-utility model of delay discounting. </a:t>
            </a:r>
            <a:r>
              <a:rPr lang="en-US" sz="1400" i="1" dirty="0">
                <a:effectLst/>
                <a:latin typeface="Calibri" panose="020F0502020204030204" pitchFamily="34" charset="0"/>
                <a:ea typeface="Calibri" panose="020F0502020204030204" pitchFamily="34" charset="0"/>
                <a:cs typeface="Calibri" panose="020F0502020204030204" pitchFamily="34" charset="0"/>
              </a:rPr>
              <a:t>Psychological Review</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116</a:t>
            </a:r>
            <a:r>
              <a:rPr lang="en-US" sz="1400" dirty="0">
                <a:effectLst/>
                <a:latin typeface="Calibri" panose="020F0502020204030204" pitchFamily="34" charset="0"/>
                <a:ea typeface="Calibri" panose="020F0502020204030204" pitchFamily="34" charset="0"/>
                <a:cs typeface="Calibri" panose="020F0502020204030204" pitchFamily="34" charset="0"/>
              </a:rPr>
              <a:t>(3), 602–619.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9"/>
              </a:rPr>
              <a:t>https://doi.org/10.1037/a0016414</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Lagorio</a:t>
            </a:r>
            <a:r>
              <a:rPr lang="en-US" sz="1400" dirty="0">
                <a:effectLst/>
                <a:latin typeface="Calibri" panose="020F0502020204030204" pitchFamily="34" charset="0"/>
                <a:ea typeface="Calibri" panose="020F0502020204030204" pitchFamily="34" charset="0"/>
                <a:cs typeface="Calibri" panose="020F0502020204030204" pitchFamily="34" charset="0"/>
              </a:rPr>
              <a:t>, C. H., &amp; Madden, G. J. (2005). Delay discounting of real and hypothetical rewards III: Steady-state assessments, forced-choice trials, and all real rewards. </a:t>
            </a:r>
            <a:r>
              <a:rPr lang="en-US" sz="1400" i="1" dirty="0" err="1">
                <a:effectLst/>
                <a:latin typeface="Calibri" panose="020F0502020204030204" pitchFamily="34" charset="0"/>
                <a:ea typeface="Calibri" panose="020F0502020204030204" pitchFamily="34" charset="0"/>
                <a:cs typeface="Calibri" panose="020F0502020204030204" pitchFamily="34" charset="0"/>
              </a:rPr>
              <a:t>Behavioural</a:t>
            </a:r>
            <a:r>
              <a:rPr lang="en-US" sz="1400" i="1" dirty="0">
                <a:effectLst/>
                <a:latin typeface="Calibri" panose="020F0502020204030204" pitchFamily="34" charset="0"/>
                <a:ea typeface="Calibri" panose="020F0502020204030204" pitchFamily="34" charset="0"/>
                <a:cs typeface="Calibri" panose="020F0502020204030204" pitchFamily="34" charset="0"/>
              </a:rPr>
              <a:t> Processes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69</a:t>
            </a:r>
            <a:r>
              <a:rPr lang="en-US" sz="1400" dirty="0">
                <a:effectLst/>
                <a:latin typeface="Calibri" panose="020F0502020204030204" pitchFamily="34" charset="0"/>
                <a:ea typeface="Calibri" panose="020F0502020204030204" pitchFamily="34" charset="0"/>
                <a:cs typeface="Calibri" panose="020F0502020204030204" pitchFamily="34" charset="0"/>
              </a:rPr>
              <a:t>(2), 173–187.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0"/>
              </a:rPr>
              <a:t>https://doi.org/10.1016/j.beproc.2005.02.003</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Lane, S. D., </a:t>
            </a:r>
            <a:r>
              <a:rPr lang="en-US" sz="1400" dirty="0" err="1">
                <a:effectLst/>
                <a:latin typeface="Calibri" panose="020F0502020204030204" pitchFamily="34" charset="0"/>
                <a:ea typeface="Calibri" panose="020F0502020204030204" pitchFamily="34" charset="0"/>
                <a:cs typeface="Calibri" panose="020F0502020204030204" pitchFamily="34" charset="0"/>
              </a:rPr>
              <a:t>Cherek</a:t>
            </a:r>
            <a:r>
              <a:rPr lang="en-US" sz="1400" dirty="0">
                <a:effectLst/>
                <a:latin typeface="Calibri" panose="020F0502020204030204" pitchFamily="34" charset="0"/>
                <a:ea typeface="Calibri" panose="020F0502020204030204" pitchFamily="34" charset="0"/>
                <a:cs typeface="Calibri" panose="020F0502020204030204" pitchFamily="34" charset="0"/>
              </a:rPr>
              <a:t>, D. R., </a:t>
            </a:r>
            <a:r>
              <a:rPr lang="en-US" sz="1400" dirty="0" err="1">
                <a:effectLst/>
                <a:latin typeface="Calibri" panose="020F0502020204030204" pitchFamily="34" charset="0"/>
                <a:ea typeface="Calibri" panose="020F0502020204030204" pitchFamily="34" charset="0"/>
                <a:cs typeface="Calibri" panose="020F0502020204030204" pitchFamily="34" charset="0"/>
              </a:rPr>
              <a:t>Pietras</a:t>
            </a:r>
            <a:r>
              <a:rPr lang="en-US" sz="1400" dirty="0">
                <a:effectLst/>
                <a:latin typeface="Calibri" panose="020F0502020204030204" pitchFamily="34" charset="0"/>
                <a:ea typeface="Calibri" panose="020F0502020204030204" pitchFamily="34" charset="0"/>
                <a:cs typeface="Calibri" panose="020F0502020204030204" pitchFamily="34" charset="0"/>
              </a:rPr>
              <a:t>, C. J., &amp; </a:t>
            </a:r>
            <a:r>
              <a:rPr lang="en-US" sz="1400" dirty="0" err="1">
                <a:effectLst/>
                <a:latin typeface="Calibri" panose="020F0502020204030204" pitchFamily="34" charset="0"/>
                <a:ea typeface="Calibri" panose="020F0502020204030204" pitchFamily="34" charset="0"/>
                <a:cs typeface="Calibri" panose="020F0502020204030204" pitchFamily="34" charset="0"/>
              </a:rPr>
              <a:t>Tcheremissine</a:t>
            </a:r>
            <a:r>
              <a:rPr lang="en-US" sz="1400" dirty="0">
                <a:effectLst/>
                <a:latin typeface="Calibri" panose="020F0502020204030204" pitchFamily="34" charset="0"/>
                <a:ea typeface="Calibri" panose="020F0502020204030204" pitchFamily="34" charset="0"/>
                <a:cs typeface="Calibri" panose="020F0502020204030204" pitchFamily="34" charset="0"/>
              </a:rPr>
              <a:t>, O. V. (2003). Measurement of delay discounting using trial-by-trial consequences. </a:t>
            </a:r>
            <a:r>
              <a:rPr lang="en-US" sz="1400" i="1" dirty="0" err="1">
                <a:effectLst/>
                <a:latin typeface="Calibri" panose="020F0502020204030204" pitchFamily="34" charset="0"/>
                <a:ea typeface="Calibri" panose="020F0502020204030204" pitchFamily="34" charset="0"/>
                <a:cs typeface="Calibri" panose="020F0502020204030204" pitchFamily="34" charset="0"/>
              </a:rPr>
              <a:t>Behavioural</a:t>
            </a:r>
            <a:r>
              <a:rPr lang="en-US" sz="1400" i="1" dirty="0">
                <a:effectLst/>
                <a:latin typeface="Calibri" panose="020F0502020204030204" pitchFamily="34" charset="0"/>
                <a:ea typeface="Calibri" panose="020F0502020204030204" pitchFamily="34" charset="0"/>
                <a:cs typeface="Calibri" panose="020F0502020204030204" pitchFamily="34" charset="0"/>
              </a:rPr>
              <a:t> Processes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64</a:t>
            </a:r>
            <a:r>
              <a:rPr lang="en-US" sz="1400" dirty="0">
                <a:effectLst/>
                <a:latin typeface="Calibri" panose="020F0502020204030204" pitchFamily="34" charset="0"/>
                <a:ea typeface="Calibri" panose="020F0502020204030204" pitchFamily="34" charset="0"/>
                <a:cs typeface="Calibri" panose="020F0502020204030204" pitchFamily="34" charset="0"/>
              </a:rPr>
              <a:t>(3), 287–303.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1"/>
              </a:rPr>
              <a:t>https://doi.org/10.1016/S0376-6357(03)00143-8</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b="0" i="0" dirty="0">
                <a:effectLst/>
              </a:rPr>
              <a:t>Lumsden, J., Edwards, E., Lawrence, N. S., Coyle, D., &amp; </a:t>
            </a:r>
            <a:r>
              <a:rPr lang="en-US" sz="1400" b="0" i="0" dirty="0" err="1">
                <a:effectLst/>
              </a:rPr>
              <a:t>Munafò</a:t>
            </a:r>
            <a:r>
              <a:rPr lang="en-US" sz="1400" b="0" i="0" dirty="0">
                <a:effectLst/>
              </a:rPr>
              <a:t>, M. (2016). Gamification of cognitive assessment and cognitive training: A systematic review of applications, approaches and efficacy. Front. </a:t>
            </a:r>
            <a:r>
              <a:rPr lang="en-US" sz="1400" b="0" i="1" dirty="0">
                <a:effectLst/>
              </a:rPr>
              <a:t>Public Health</a:t>
            </a:r>
            <a:r>
              <a:rPr lang="en-US" sz="1400" b="0" i="0" dirty="0">
                <a:effectLst/>
              </a:rPr>
              <a:t>, </a:t>
            </a:r>
            <a:r>
              <a:rPr lang="en-US" sz="1400" b="0" i="1" dirty="0">
                <a:effectLst/>
              </a:rPr>
              <a:t>4</a:t>
            </a:r>
            <a:r>
              <a:rPr lang="en-US" sz="1400" b="0" i="0" dirty="0">
                <a:effectLst/>
              </a:rPr>
              <a:t>.</a:t>
            </a:r>
          </a:p>
          <a:p>
            <a:pPr algn="just">
              <a:spcAft>
                <a:spcPts val="600"/>
              </a:spcAft>
            </a:pPr>
            <a:endParaRPr lang="pt-BR" sz="1400" dirty="0"/>
          </a:p>
        </p:txBody>
      </p:sp>
      <p:sp>
        <p:nvSpPr>
          <p:cNvPr id="7" name="CaixaDeTexto 6">
            <a:extLst>
              <a:ext uri="{FF2B5EF4-FFF2-40B4-BE49-F238E27FC236}">
                <a16:creationId xmlns:a16="http://schemas.microsoft.com/office/drawing/2014/main" id="{71BF2B01-6F07-A379-AEA6-E281AAF9FC19}"/>
              </a:ext>
            </a:extLst>
          </p:cNvPr>
          <p:cNvSpPr txBox="1"/>
          <p:nvPr/>
        </p:nvSpPr>
        <p:spPr>
          <a:xfrm>
            <a:off x="6318584" y="147592"/>
            <a:ext cx="418704" cy="369332"/>
          </a:xfrm>
          <a:prstGeom prst="rect">
            <a:avLst/>
          </a:prstGeom>
          <a:noFill/>
        </p:spPr>
        <p:txBody>
          <a:bodyPr wrap="none" rtlCol="0">
            <a:spAutoFit/>
          </a:bodyPr>
          <a:lstStyle/>
          <a:p>
            <a:r>
              <a:rPr lang="pt-BR" dirty="0"/>
              <a:t>57</a:t>
            </a:r>
          </a:p>
        </p:txBody>
      </p:sp>
    </p:spTree>
    <p:extLst>
      <p:ext uri="{BB962C8B-B14F-4D97-AF65-F5344CB8AC3E}">
        <p14:creationId xmlns:p14="http://schemas.microsoft.com/office/powerpoint/2010/main" val="1872999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7" name="CaixaDeTexto 6">
            <a:extLst>
              <a:ext uri="{FF2B5EF4-FFF2-40B4-BE49-F238E27FC236}">
                <a16:creationId xmlns:a16="http://schemas.microsoft.com/office/drawing/2014/main" id="{B431A002-72EB-C428-5CF5-6320A0D00B51}"/>
              </a:ext>
            </a:extLst>
          </p:cNvPr>
          <p:cNvSpPr txBox="1"/>
          <p:nvPr/>
        </p:nvSpPr>
        <p:spPr>
          <a:xfrm>
            <a:off x="945646" y="730161"/>
            <a:ext cx="5019472" cy="523220"/>
          </a:xfrm>
          <a:prstGeom prst="rect">
            <a:avLst/>
          </a:prstGeom>
          <a:noFill/>
        </p:spPr>
        <p:txBody>
          <a:bodyPr wrap="square" rtlCol="0">
            <a:spAutoFit/>
          </a:bodyPr>
          <a:lstStyle/>
          <a:p>
            <a:r>
              <a:rPr lang="pt-BR" sz="2800" dirty="0">
                <a:latin typeface="Berlin Sans FB Demi" panose="020E0802020502020306" pitchFamily="34" charset="0"/>
                <a:cs typeface="Aharoni" panose="02010803020104030203" pitchFamily="2" charset="-79"/>
              </a:rPr>
              <a:t>2. Background</a:t>
            </a:r>
          </a:p>
        </p:txBody>
      </p:sp>
      <p:sp>
        <p:nvSpPr>
          <p:cNvPr id="8" name="CaixaDeTexto 7">
            <a:extLst>
              <a:ext uri="{FF2B5EF4-FFF2-40B4-BE49-F238E27FC236}">
                <a16:creationId xmlns:a16="http://schemas.microsoft.com/office/drawing/2014/main" id="{B0624040-3F22-ACF7-ED7E-196D35C27A73}"/>
              </a:ext>
            </a:extLst>
          </p:cNvPr>
          <p:cNvSpPr txBox="1"/>
          <p:nvPr/>
        </p:nvSpPr>
        <p:spPr>
          <a:xfrm>
            <a:off x="471487" y="1374140"/>
            <a:ext cx="5975033" cy="5487656"/>
          </a:xfrm>
          <a:prstGeom prst="rect">
            <a:avLst/>
          </a:prstGeom>
          <a:noFill/>
        </p:spPr>
        <p:txBody>
          <a:bodyPr wrap="square" rtlCol="0">
            <a:spAutoFit/>
          </a:bodyPr>
          <a:lstStyle/>
          <a:p>
            <a:pPr algn="just">
              <a:lnSpc>
                <a:spcPct val="107000"/>
              </a:lnSpc>
              <a:spcAft>
                <a:spcPts val="800"/>
              </a:spcAft>
            </a:pPr>
            <a:r>
              <a:rPr lang="en-US" sz="1750" b="0" i="0" u="none" strike="noStrike" dirty="0">
                <a:solidFill>
                  <a:srgbClr val="000000"/>
                </a:solidFill>
                <a:effectLst/>
              </a:rPr>
              <a:t>	</a:t>
            </a:r>
            <a:r>
              <a:rPr lang="en-US" sz="1750" dirty="0"/>
              <a:t> </a:t>
            </a: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The preference for immediate rewards over delayed ones is described as choice impulsivity (Hamilton et al., 2015; Stevens et al., 2015). </a:t>
            </a:r>
            <a:r>
              <a:rPr lang="en-US" sz="1750" dirty="0">
                <a:effectLst/>
                <a:latin typeface="Calibri" panose="020F0502020204030204" pitchFamily="34" charset="0"/>
                <a:ea typeface="Calibri" panose="020F0502020204030204" pitchFamily="34" charset="0"/>
                <a:cs typeface="Times New Roman" panose="02020603050405020304" pitchFamily="18" charset="0"/>
              </a:rPr>
              <a:t>One of the paradigms used to evaluate this kind of impulsivity is Delay Discounting (DD), an intertemporal choice task (Stevens, 2010) that measures how the subjective value of a reward decreases as the time until its delivery increases (Killeen, 2009). </a:t>
            </a: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Impairments in the ability to delay rewards are prevalent in clinical conditions such as attention-deficit/hyperactivity disorder (ADHD), autism spectrum disorder, conduct disorder, oppositional defiant disorder (Jackson &amp; MacKillop, 2016), gambling, drug abuse, obesity, and others (</a:t>
            </a:r>
            <a:r>
              <a:rPr lang="en-US" sz="1750" kern="100" dirty="0" err="1">
                <a:effectLst/>
                <a:latin typeface="Calibri" panose="020F0502020204030204" pitchFamily="34" charset="0"/>
                <a:ea typeface="Calibri" panose="020F0502020204030204" pitchFamily="34" charset="0"/>
                <a:cs typeface="Times New Roman" panose="02020603050405020304" pitchFamily="18" charset="0"/>
              </a:rPr>
              <a:t>Odum</a:t>
            </a: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et al., 2020).</a:t>
            </a:r>
            <a:endParaRPr lang="pt-BR" sz="17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DD tasks typically involve presenting a series of binary choice scenarios in which participants are prompted to choose either a smaller, immediate reward or to wait for a delay to receive a larger reward, as depicted in Figure 1.</a:t>
            </a:r>
            <a:endParaRPr lang="pt-BR" sz="175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1750" dirty="0">
              <a:effectLst/>
              <a:latin typeface="Calibri" panose="020F0502020204030204" pitchFamily="34" charset="0"/>
              <a:ea typeface="Calibri" panose="020F0502020204030204" pitchFamily="34" charset="0"/>
            </a:endParaRPr>
          </a:p>
          <a:p>
            <a:pPr algn="just"/>
            <a:r>
              <a:rPr lang="en-US" sz="1750" dirty="0">
                <a:latin typeface="Calibri" panose="020F0502020204030204" pitchFamily="34" charset="0"/>
                <a:ea typeface="Calibri" panose="020F0502020204030204" pitchFamily="34" charset="0"/>
              </a:rPr>
              <a:t>	</a:t>
            </a:r>
            <a:endParaRPr lang="pt-BR" sz="1750" dirty="0">
              <a:latin typeface="Berlin Sans FB Demi" panose="020E0802020502020306" pitchFamily="34" charset="0"/>
            </a:endParaRPr>
          </a:p>
        </p:txBody>
      </p:sp>
      <p:grpSp>
        <p:nvGrpSpPr>
          <p:cNvPr id="3" name="Agrupar 2">
            <a:extLst>
              <a:ext uri="{FF2B5EF4-FFF2-40B4-BE49-F238E27FC236}">
                <a16:creationId xmlns:a16="http://schemas.microsoft.com/office/drawing/2014/main" id="{8F7C38B4-DB2D-2E74-C24F-7AA71C8A9B9D}"/>
              </a:ext>
            </a:extLst>
          </p:cNvPr>
          <p:cNvGrpSpPr/>
          <p:nvPr/>
        </p:nvGrpSpPr>
        <p:grpSpPr>
          <a:xfrm>
            <a:off x="977988" y="6514027"/>
            <a:ext cx="5528608" cy="1476633"/>
            <a:chOff x="656299" y="6665353"/>
            <a:chExt cx="5528608" cy="1476633"/>
          </a:xfrm>
        </p:grpSpPr>
        <p:sp>
          <p:nvSpPr>
            <p:cNvPr id="5" name="CaixaDeTexto 4">
              <a:extLst>
                <a:ext uri="{FF2B5EF4-FFF2-40B4-BE49-F238E27FC236}">
                  <a16:creationId xmlns:a16="http://schemas.microsoft.com/office/drawing/2014/main" id="{B115318A-9599-E487-C13C-6D8A0EF1FFBF}"/>
                </a:ext>
              </a:extLst>
            </p:cNvPr>
            <p:cNvSpPr txBox="1"/>
            <p:nvPr/>
          </p:nvSpPr>
          <p:spPr>
            <a:xfrm>
              <a:off x="1740710" y="7265387"/>
              <a:ext cx="1392983" cy="369332"/>
            </a:xfrm>
            <a:prstGeom prst="rect">
              <a:avLst/>
            </a:prstGeom>
            <a:noFill/>
          </p:spPr>
          <p:txBody>
            <a:bodyPr wrap="square" rtlCol="0">
              <a:spAutoFit/>
            </a:bodyPr>
            <a:lstStyle/>
            <a:p>
              <a:r>
                <a:rPr lang="pt-BR" dirty="0" err="1"/>
                <a:t>Now</a:t>
              </a:r>
              <a:r>
                <a:rPr lang="pt-BR" dirty="0"/>
                <a:t>     </a:t>
              </a:r>
              <a:r>
                <a:rPr lang="pt-BR" dirty="0">
                  <a:solidFill>
                    <a:srgbClr val="C00000"/>
                  </a:solidFill>
                  <a:latin typeface="Aharoni" panose="02010803020104030203" pitchFamily="2" charset="-79"/>
                  <a:cs typeface="Aharoni" panose="02010803020104030203" pitchFamily="2" charset="-79"/>
                </a:rPr>
                <a:t>Vs.</a:t>
              </a:r>
            </a:p>
          </p:txBody>
        </p:sp>
        <p:sp>
          <p:nvSpPr>
            <p:cNvPr id="9" name="CaixaDeTexto 8">
              <a:extLst>
                <a:ext uri="{FF2B5EF4-FFF2-40B4-BE49-F238E27FC236}">
                  <a16:creationId xmlns:a16="http://schemas.microsoft.com/office/drawing/2014/main" id="{BBE3F5AD-E291-AF68-F92D-77A632362606}"/>
                </a:ext>
              </a:extLst>
            </p:cNvPr>
            <p:cNvSpPr txBox="1"/>
            <p:nvPr/>
          </p:nvSpPr>
          <p:spPr>
            <a:xfrm>
              <a:off x="4232004" y="6665353"/>
              <a:ext cx="1952903" cy="369332"/>
            </a:xfrm>
            <a:prstGeom prst="rect">
              <a:avLst/>
            </a:prstGeom>
            <a:noFill/>
          </p:spPr>
          <p:txBody>
            <a:bodyPr wrap="square" rtlCol="0">
              <a:spAutoFit/>
            </a:bodyPr>
            <a:lstStyle/>
            <a:p>
              <a:r>
                <a:rPr lang="pt-BR" dirty="0" err="1"/>
                <a:t>Tomorrow</a:t>
              </a:r>
              <a:endParaRPr lang="pt-BR" dirty="0"/>
            </a:p>
          </p:txBody>
        </p:sp>
        <p:sp>
          <p:nvSpPr>
            <p:cNvPr id="10" name="CaixaDeTexto 9">
              <a:extLst>
                <a:ext uri="{FF2B5EF4-FFF2-40B4-BE49-F238E27FC236}">
                  <a16:creationId xmlns:a16="http://schemas.microsoft.com/office/drawing/2014/main" id="{B1280702-77C4-199C-7EA0-F24CD02B9401}"/>
                </a:ext>
              </a:extLst>
            </p:cNvPr>
            <p:cNvSpPr txBox="1"/>
            <p:nvPr/>
          </p:nvSpPr>
          <p:spPr>
            <a:xfrm>
              <a:off x="4232003" y="7046629"/>
              <a:ext cx="1952903" cy="369332"/>
            </a:xfrm>
            <a:prstGeom prst="rect">
              <a:avLst/>
            </a:prstGeom>
            <a:noFill/>
          </p:spPr>
          <p:txBody>
            <a:bodyPr wrap="square" rtlCol="0">
              <a:spAutoFit/>
            </a:bodyPr>
            <a:lstStyle/>
            <a:p>
              <a:r>
                <a:rPr lang="pt-BR" dirty="0" err="1"/>
                <a:t>Two</a:t>
              </a:r>
              <a:r>
                <a:rPr lang="pt-BR" dirty="0"/>
                <a:t> </a:t>
              </a:r>
              <a:r>
                <a:rPr lang="pt-BR" dirty="0" err="1"/>
                <a:t>days</a:t>
              </a:r>
              <a:endParaRPr lang="pt-BR" dirty="0"/>
            </a:p>
          </p:txBody>
        </p:sp>
        <p:sp>
          <p:nvSpPr>
            <p:cNvPr id="11" name="CaixaDeTexto 10">
              <a:extLst>
                <a:ext uri="{FF2B5EF4-FFF2-40B4-BE49-F238E27FC236}">
                  <a16:creationId xmlns:a16="http://schemas.microsoft.com/office/drawing/2014/main" id="{FB93457D-61D1-2458-6980-89BA4315C2E1}"/>
                </a:ext>
              </a:extLst>
            </p:cNvPr>
            <p:cNvSpPr txBox="1"/>
            <p:nvPr/>
          </p:nvSpPr>
          <p:spPr>
            <a:xfrm>
              <a:off x="4232003" y="7432450"/>
              <a:ext cx="1952903" cy="369332"/>
            </a:xfrm>
            <a:prstGeom prst="rect">
              <a:avLst/>
            </a:prstGeom>
            <a:noFill/>
          </p:spPr>
          <p:txBody>
            <a:bodyPr wrap="square" rtlCol="0">
              <a:spAutoFit/>
            </a:bodyPr>
            <a:lstStyle/>
            <a:p>
              <a:r>
                <a:rPr lang="pt-BR" dirty="0"/>
                <a:t>A </a:t>
              </a:r>
              <a:r>
                <a:rPr lang="pt-BR" dirty="0" err="1"/>
                <a:t>week</a:t>
              </a:r>
              <a:endParaRPr lang="pt-BR" dirty="0"/>
            </a:p>
          </p:txBody>
        </p:sp>
        <p:sp>
          <p:nvSpPr>
            <p:cNvPr id="12" name="CaixaDeTexto 11">
              <a:extLst>
                <a:ext uri="{FF2B5EF4-FFF2-40B4-BE49-F238E27FC236}">
                  <a16:creationId xmlns:a16="http://schemas.microsoft.com/office/drawing/2014/main" id="{EFE4C8AF-2232-8F45-C131-F6AF6FC8D654}"/>
                </a:ext>
              </a:extLst>
            </p:cNvPr>
            <p:cNvSpPr txBox="1"/>
            <p:nvPr/>
          </p:nvSpPr>
          <p:spPr>
            <a:xfrm>
              <a:off x="4232003" y="7772654"/>
              <a:ext cx="1952903" cy="369332"/>
            </a:xfrm>
            <a:prstGeom prst="rect">
              <a:avLst/>
            </a:prstGeom>
            <a:noFill/>
          </p:spPr>
          <p:txBody>
            <a:bodyPr wrap="square" rtlCol="0">
              <a:spAutoFit/>
            </a:bodyPr>
            <a:lstStyle/>
            <a:p>
              <a:r>
                <a:rPr lang="pt-BR" dirty="0" err="1"/>
                <a:t>Two</a:t>
              </a:r>
              <a:r>
                <a:rPr lang="pt-BR" dirty="0"/>
                <a:t> </a:t>
              </a:r>
              <a:r>
                <a:rPr lang="pt-BR" dirty="0" err="1"/>
                <a:t>weeks</a:t>
              </a:r>
              <a:endParaRPr lang="pt-BR" dirty="0"/>
            </a:p>
          </p:txBody>
        </p:sp>
        <p:cxnSp>
          <p:nvCxnSpPr>
            <p:cNvPr id="13" name="Conector de Seta Reta 12">
              <a:extLst>
                <a:ext uri="{FF2B5EF4-FFF2-40B4-BE49-F238E27FC236}">
                  <a16:creationId xmlns:a16="http://schemas.microsoft.com/office/drawing/2014/main" id="{1FB7CCB9-5901-B8CC-94AA-6C599E9FD882}"/>
                </a:ext>
              </a:extLst>
            </p:cNvPr>
            <p:cNvCxnSpPr>
              <a:cxnSpLocks/>
              <a:endCxn id="9" idx="1"/>
            </p:cNvCxnSpPr>
            <p:nvPr/>
          </p:nvCxnSpPr>
          <p:spPr>
            <a:xfrm flipV="1">
              <a:off x="3882133" y="6850019"/>
              <a:ext cx="349871" cy="606405"/>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C7D5E556-0181-EDED-F7CA-6186C609F153}"/>
                </a:ext>
              </a:extLst>
            </p:cNvPr>
            <p:cNvCxnSpPr>
              <a:cxnSpLocks/>
              <a:endCxn id="10" idx="1"/>
            </p:cNvCxnSpPr>
            <p:nvPr/>
          </p:nvCxnSpPr>
          <p:spPr>
            <a:xfrm flipV="1">
              <a:off x="3882133" y="7231295"/>
              <a:ext cx="349870" cy="225129"/>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ECD0315-E251-83F0-838F-1408BA396F68}"/>
                </a:ext>
              </a:extLst>
            </p:cNvPr>
            <p:cNvCxnSpPr>
              <a:cxnSpLocks/>
              <a:endCxn id="11" idx="1"/>
            </p:cNvCxnSpPr>
            <p:nvPr/>
          </p:nvCxnSpPr>
          <p:spPr>
            <a:xfrm>
              <a:off x="3882133" y="7456424"/>
              <a:ext cx="349870" cy="160692"/>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B7F20FD3-95A9-49FA-013D-A3FA7CECC3AC}"/>
                </a:ext>
              </a:extLst>
            </p:cNvPr>
            <p:cNvCxnSpPr>
              <a:cxnSpLocks/>
              <a:endCxn id="12" idx="1"/>
            </p:cNvCxnSpPr>
            <p:nvPr/>
          </p:nvCxnSpPr>
          <p:spPr>
            <a:xfrm>
              <a:off x="3882133" y="7456424"/>
              <a:ext cx="349870" cy="500896"/>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grpSp>
          <p:nvGrpSpPr>
            <p:cNvPr id="17" name="Agrupar 16">
              <a:extLst>
                <a:ext uri="{FF2B5EF4-FFF2-40B4-BE49-F238E27FC236}">
                  <a16:creationId xmlns:a16="http://schemas.microsoft.com/office/drawing/2014/main" id="{B8B3739C-550E-03D8-AC9D-D36AFA40A007}"/>
                </a:ext>
              </a:extLst>
            </p:cNvPr>
            <p:cNvGrpSpPr/>
            <p:nvPr/>
          </p:nvGrpSpPr>
          <p:grpSpPr>
            <a:xfrm>
              <a:off x="656299" y="6888950"/>
              <a:ext cx="784545" cy="1134945"/>
              <a:chOff x="1089135" y="6823286"/>
              <a:chExt cx="784545" cy="1134945"/>
            </a:xfrm>
          </p:grpSpPr>
          <p:pic>
            <p:nvPicPr>
              <p:cNvPr id="26" name="Gráfico 25" descr="Dólar com preenchimento sólido">
                <a:extLst>
                  <a:ext uri="{FF2B5EF4-FFF2-40B4-BE49-F238E27FC236}">
                    <a16:creationId xmlns:a16="http://schemas.microsoft.com/office/drawing/2014/main" id="{E52C611E-72CB-7031-00D1-FDEE42039D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419" y="6823286"/>
                <a:ext cx="385674" cy="291436"/>
              </a:xfrm>
              <a:prstGeom prst="rect">
                <a:avLst/>
              </a:prstGeom>
            </p:spPr>
          </p:pic>
          <p:pic>
            <p:nvPicPr>
              <p:cNvPr id="27" name="Gráfico 26" descr="Dólar com preenchimento sólido">
                <a:extLst>
                  <a:ext uri="{FF2B5EF4-FFF2-40B4-BE49-F238E27FC236}">
                    <a16:creationId xmlns:a16="http://schemas.microsoft.com/office/drawing/2014/main" id="{A838D802-CAB5-8C5C-F420-92AA8D0CF4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135" y="7660373"/>
                <a:ext cx="385674" cy="291436"/>
              </a:xfrm>
              <a:prstGeom prst="rect">
                <a:avLst/>
              </a:prstGeom>
            </p:spPr>
          </p:pic>
          <p:pic>
            <p:nvPicPr>
              <p:cNvPr id="28" name="Gráfico 27" descr="Dólar com preenchimento sólido">
                <a:extLst>
                  <a:ext uri="{FF2B5EF4-FFF2-40B4-BE49-F238E27FC236}">
                    <a16:creationId xmlns:a16="http://schemas.microsoft.com/office/drawing/2014/main" id="{48088A2B-0B40-DBD6-C24B-3853D64521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419" y="7238722"/>
                <a:ext cx="385674" cy="291436"/>
              </a:xfrm>
              <a:prstGeom prst="rect">
                <a:avLst/>
              </a:prstGeom>
            </p:spPr>
          </p:pic>
          <p:pic>
            <p:nvPicPr>
              <p:cNvPr id="29" name="Gráfico 28" descr="Dólar com preenchimento sólido">
                <a:extLst>
                  <a:ext uri="{FF2B5EF4-FFF2-40B4-BE49-F238E27FC236}">
                    <a16:creationId xmlns:a16="http://schemas.microsoft.com/office/drawing/2014/main" id="{53A8DB8E-85DF-23E1-D743-F554A969C4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1972" y="7245404"/>
                <a:ext cx="385674" cy="291436"/>
              </a:xfrm>
              <a:prstGeom prst="rect">
                <a:avLst/>
              </a:prstGeom>
            </p:spPr>
          </p:pic>
          <p:pic>
            <p:nvPicPr>
              <p:cNvPr id="30" name="Gráfico 29" descr="Dólar com preenchimento sólido">
                <a:extLst>
                  <a:ext uri="{FF2B5EF4-FFF2-40B4-BE49-F238E27FC236}">
                    <a16:creationId xmlns:a16="http://schemas.microsoft.com/office/drawing/2014/main" id="{84DBE6E8-0E2A-87F3-81C3-428CC6A25B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1972" y="7666795"/>
                <a:ext cx="385674" cy="291436"/>
              </a:xfrm>
              <a:prstGeom prst="rect">
                <a:avLst/>
              </a:prstGeom>
            </p:spPr>
          </p:pic>
          <p:pic>
            <p:nvPicPr>
              <p:cNvPr id="31" name="Gráfico 30" descr="Dólar com preenchimento sólido">
                <a:extLst>
                  <a:ext uri="{FF2B5EF4-FFF2-40B4-BE49-F238E27FC236}">
                    <a16:creationId xmlns:a16="http://schemas.microsoft.com/office/drawing/2014/main" id="{18539CF8-7677-CAB6-C7BC-258183B999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8006" y="7666795"/>
                <a:ext cx="385674" cy="291436"/>
              </a:xfrm>
              <a:prstGeom prst="rect">
                <a:avLst/>
              </a:prstGeom>
            </p:spPr>
          </p:pic>
        </p:grpSp>
        <p:grpSp>
          <p:nvGrpSpPr>
            <p:cNvPr id="18" name="Agrupar 17">
              <a:extLst>
                <a:ext uri="{FF2B5EF4-FFF2-40B4-BE49-F238E27FC236}">
                  <a16:creationId xmlns:a16="http://schemas.microsoft.com/office/drawing/2014/main" id="{41AF794A-2709-16C4-2E5E-4C9AE0D9704D}"/>
                </a:ext>
              </a:extLst>
            </p:cNvPr>
            <p:cNvGrpSpPr/>
            <p:nvPr/>
          </p:nvGrpSpPr>
          <p:grpSpPr>
            <a:xfrm>
              <a:off x="2837292" y="7287497"/>
              <a:ext cx="978507" cy="297858"/>
              <a:chOff x="2837292" y="7287497"/>
              <a:chExt cx="978507" cy="297858"/>
            </a:xfrm>
          </p:grpSpPr>
          <p:pic>
            <p:nvPicPr>
              <p:cNvPr id="22" name="Gráfico 21" descr="Dólar com preenchimento sólido">
                <a:extLst>
                  <a:ext uri="{FF2B5EF4-FFF2-40B4-BE49-F238E27FC236}">
                    <a16:creationId xmlns:a16="http://schemas.microsoft.com/office/drawing/2014/main" id="{7E92F809-BEBF-BD21-62A8-0FEBAAB147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37292" y="7287497"/>
                <a:ext cx="385674" cy="291436"/>
              </a:xfrm>
              <a:prstGeom prst="rect">
                <a:avLst/>
              </a:prstGeom>
            </p:spPr>
          </p:pic>
          <p:pic>
            <p:nvPicPr>
              <p:cNvPr id="23" name="Gráfico 22" descr="Dólar com preenchimento sólido">
                <a:extLst>
                  <a:ext uri="{FF2B5EF4-FFF2-40B4-BE49-F238E27FC236}">
                    <a16:creationId xmlns:a16="http://schemas.microsoft.com/office/drawing/2014/main" id="{E6B6FEFF-2E95-2DCA-DE63-42D13CEEA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129" y="7293919"/>
                <a:ext cx="385674" cy="291436"/>
              </a:xfrm>
              <a:prstGeom prst="rect">
                <a:avLst/>
              </a:prstGeom>
            </p:spPr>
          </p:pic>
          <p:pic>
            <p:nvPicPr>
              <p:cNvPr id="24" name="Gráfico 23" descr="Dólar com preenchimento sólido">
                <a:extLst>
                  <a:ext uri="{FF2B5EF4-FFF2-40B4-BE49-F238E27FC236}">
                    <a16:creationId xmlns:a16="http://schemas.microsoft.com/office/drawing/2014/main" id="{6F06728E-AF7A-EA73-841D-401BEE34E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36163" y="7293919"/>
                <a:ext cx="385674" cy="291436"/>
              </a:xfrm>
              <a:prstGeom prst="rect">
                <a:avLst/>
              </a:prstGeom>
            </p:spPr>
          </p:pic>
          <p:pic>
            <p:nvPicPr>
              <p:cNvPr id="25" name="Gráfico 24" descr="Dólar com preenchimento sólido">
                <a:extLst>
                  <a:ext uri="{FF2B5EF4-FFF2-40B4-BE49-F238E27FC236}">
                    <a16:creationId xmlns:a16="http://schemas.microsoft.com/office/drawing/2014/main" id="{27AA328F-355C-14C1-6093-A0DFD0246E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0125" y="7292239"/>
                <a:ext cx="385674" cy="291436"/>
              </a:xfrm>
              <a:prstGeom prst="rect">
                <a:avLst/>
              </a:prstGeom>
            </p:spPr>
          </p:pic>
        </p:grpSp>
        <p:cxnSp>
          <p:nvCxnSpPr>
            <p:cNvPr id="19" name="Conector de Seta Reta 18">
              <a:extLst>
                <a:ext uri="{FF2B5EF4-FFF2-40B4-BE49-F238E27FC236}">
                  <a16:creationId xmlns:a16="http://schemas.microsoft.com/office/drawing/2014/main" id="{030658DB-5BF2-B0A1-D755-9367AA2CA908}"/>
                </a:ext>
              </a:extLst>
            </p:cNvPr>
            <p:cNvCxnSpPr>
              <a:cxnSpLocks/>
              <a:stCxn id="5" idx="1"/>
            </p:cNvCxnSpPr>
            <p:nvPr/>
          </p:nvCxnSpPr>
          <p:spPr>
            <a:xfrm flipH="1" flipV="1">
              <a:off x="1443503" y="7046629"/>
              <a:ext cx="297207" cy="403424"/>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3BD150A-DB8C-E72F-C898-3B4890E7871B}"/>
                </a:ext>
              </a:extLst>
            </p:cNvPr>
            <p:cNvCxnSpPr>
              <a:cxnSpLocks/>
              <a:stCxn id="5" idx="1"/>
            </p:cNvCxnSpPr>
            <p:nvPr/>
          </p:nvCxnSpPr>
          <p:spPr>
            <a:xfrm flipH="1">
              <a:off x="1443503" y="7450053"/>
              <a:ext cx="297207" cy="0"/>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E594E7B2-BDBB-EDEB-03FF-0FF94AE2B166}"/>
                </a:ext>
              </a:extLst>
            </p:cNvPr>
            <p:cNvCxnSpPr>
              <a:cxnSpLocks/>
              <a:stCxn id="5" idx="1"/>
              <a:endCxn id="31" idx="3"/>
            </p:cNvCxnSpPr>
            <p:nvPr/>
          </p:nvCxnSpPr>
          <p:spPr>
            <a:xfrm flipH="1">
              <a:off x="1440844" y="7450053"/>
              <a:ext cx="299866" cy="428124"/>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CaixaDeTexto 31">
            <a:extLst>
              <a:ext uri="{FF2B5EF4-FFF2-40B4-BE49-F238E27FC236}">
                <a16:creationId xmlns:a16="http://schemas.microsoft.com/office/drawing/2014/main" id="{B42069DD-3327-29F6-A3BD-8C0F42F3C915}"/>
              </a:ext>
            </a:extLst>
          </p:cNvPr>
          <p:cNvSpPr txBox="1"/>
          <p:nvPr/>
        </p:nvSpPr>
        <p:spPr>
          <a:xfrm>
            <a:off x="1035985" y="8133710"/>
            <a:ext cx="4735229" cy="738664"/>
          </a:xfrm>
          <a:prstGeom prst="rect">
            <a:avLst/>
          </a:prstGeom>
          <a:noFill/>
        </p:spPr>
        <p:txBody>
          <a:bodyPr wrap="square" rtlCol="0">
            <a:spAutoFit/>
          </a:bodyPr>
          <a:lstStyle/>
          <a:p>
            <a:pPr algn="just"/>
            <a:r>
              <a:rPr lang="pt-BR" sz="1400" b="1" dirty="0"/>
              <a:t>Figure 1.</a:t>
            </a:r>
            <a:r>
              <a:rPr lang="pt-BR" sz="1400" dirty="0"/>
              <a:t> </a:t>
            </a:r>
            <a:r>
              <a:rPr lang="en-US" sz="1400" dirty="0"/>
              <a:t>A DD task comprises a series of trials, each offering the choice between receiving a smaller reward immediately or waiting for a typically fixed delay to receive a larger reward.</a:t>
            </a:r>
            <a:endParaRPr lang="pt-BR" sz="1400" dirty="0"/>
          </a:p>
        </p:txBody>
      </p:sp>
      <p:sp>
        <p:nvSpPr>
          <p:cNvPr id="33" name="CaixaDeTexto 32">
            <a:extLst>
              <a:ext uri="{FF2B5EF4-FFF2-40B4-BE49-F238E27FC236}">
                <a16:creationId xmlns:a16="http://schemas.microsoft.com/office/drawing/2014/main" id="{72B80CDC-74BF-40BF-B1B1-73FB10974B0E}"/>
              </a:ext>
            </a:extLst>
          </p:cNvPr>
          <p:cNvSpPr txBox="1"/>
          <p:nvPr/>
        </p:nvSpPr>
        <p:spPr>
          <a:xfrm>
            <a:off x="6318584" y="147592"/>
            <a:ext cx="418704" cy="369332"/>
          </a:xfrm>
          <a:prstGeom prst="rect">
            <a:avLst/>
          </a:prstGeom>
          <a:noFill/>
        </p:spPr>
        <p:txBody>
          <a:bodyPr wrap="none" rtlCol="0">
            <a:spAutoFit/>
          </a:bodyPr>
          <a:lstStyle/>
          <a:p>
            <a:r>
              <a:rPr lang="pt-BR" dirty="0"/>
              <a:t>03</a:t>
            </a:r>
          </a:p>
        </p:txBody>
      </p:sp>
      <p:sp>
        <p:nvSpPr>
          <p:cNvPr id="35" name="CaixaDeTexto 34">
            <a:extLst>
              <a:ext uri="{FF2B5EF4-FFF2-40B4-BE49-F238E27FC236}">
                <a16:creationId xmlns:a16="http://schemas.microsoft.com/office/drawing/2014/main" id="{59B484BC-F44D-049D-2B0A-58B16FBFC527}"/>
              </a:ext>
            </a:extLst>
          </p:cNvPr>
          <p:cNvSpPr txBox="1"/>
          <p:nvPr/>
        </p:nvSpPr>
        <p:spPr>
          <a:xfrm>
            <a:off x="977988" y="6264020"/>
            <a:ext cx="3495674" cy="369332"/>
          </a:xfrm>
          <a:prstGeom prst="rect">
            <a:avLst/>
          </a:prstGeom>
          <a:noFill/>
        </p:spPr>
        <p:txBody>
          <a:bodyPr wrap="square">
            <a:spAutoFit/>
          </a:bodyPr>
          <a:lstStyle/>
          <a:p>
            <a:r>
              <a:rPr lang="pt-BR" dirty="0">
                <a:latin typeface="Berlin Sans FB Demi" panose="020E0802020502020306" pitchFamily="34" charset="0"/>
              </a:rPr>
              <a:t> </a:t>
            </a:r>
            <a:r>
              <a:rPr lang="pt-BR" dirty="0" err="1">
                <a:latin typeface="Berlin Sans FB Demi" panose="020E0802020502020306" pitchFamily="34" charset="0"/>
              </a:rPr>
              <a:t>What</a:t>
            </a:r>
            <a:r>
              <a:rPr lang="pt-BR" dirty="0">
                <a:latin typeface="Berlin Sans FB Demi" panose="020E0802020502020306" pitchFamily="34" charset="0"/>
              </a:rPr>
              <a:t> do </a:t>
            </a:r>
            <a:r>
              <a:rPr lang="pt-BR" dirty="0" err="1">
                <a:latin typeface="Berlin Sans FB Demi" panose="020E0802020502020306" pitchFamily="34" charset="0"/>
              </a:rPr>
              <a:t>you</a:t>
            </a:r>
            <a:r>
              <a:rPr lang="pt-BR" dirty="0">
                <a:latin typeface="Berlin Sans FB Demi" panose="020E0802020502020306" pitchFamily="34" charset="0"/>
              </a:rPr>
              <a:t> </a:t>
            </a:r>
            <a:r>
              <a:rPr lang="pt-BR" dirty="0" err="1">
                <a:latin typeface="Berlin Sans FB Demi" panose="020E0802020502020306" pitchFamily="34" charset="0"/>
              </a:rPr>
              <a:t>prefer</a:t>
            </a:r>
            <a:r>
              <a:rPr lang="pt-BR" dirty="0">
                <a:latin typeface="Berlin Sans FB Demi" panose="020E0802020502020306" pitchFamily="34" charset="0"/>
              </a:rPr>
              <a:t>?</a:t>
            </a:r>
            <a:endParaRPr lang="pt-BR" dirty="0"/>
          </a:p>
        </p:txBody>
      </p:sp>
    </p:spTree>
    <p:extLst>
      <p:ext uri="{BB962C8B-B14F-4D97-AF65-F5344CB8AC3E}">
        <p14:creationId xmlns:p14="http://schemas.microsoft.com/office/powerpoint/2010/main" val="3651102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660012"/>
            <a:ext cx="5915025" cy="9125575"/>
          </a:xfrm>
          <a:prstGeom prst="rect">
            <a:avLst/>
          </a:prstGeom>
          <a:noFill/>
        </p:spPr>
        <p:txBody>
          <a:bodyPr wrap="square" rtlCol="0">
            <a:spAutoFit/>
          </a:bodyPr>
          <a:lstStyle/>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Madden, G. J., </a:t>
            </a:r>
            <a:r>
              <a:rPr lang="en-US" sz="1400" dirty="0" err="1">
                <a:effectLst/>
                <a:latin typeface="Calibri" panose="020F0502020204030204" pitchFamily="34" charset="0"/>
                <a:ea typeface="Calibri" panose="020F0502020204030204" pitchFamily="34" charset="0"/>
                <a:cs typeface="Calibri" panose="020F0502020204030204" pitchFamily="34" charset="0"/>
              </a:rPr>
              <a:t>Raiff</a:t>
            </a:r>
            <a:r>
              <a:rPr lang="en-US" sz="1400" dirty="0">
                <a:effectLst/>
                <a:latin typeface="Calibri" panose="020F0502020204030204" pitchFamily="34" charset="0"/>
                <a:ea typeface="Calibri" panose="020F0502020204030204" pitchFamily="34" charset="0"/>
                <a:cs typeface="Calibri" panose="020F0502020204030204" pitchFamily="34" charset="0"/>
              </a:rPr>
              <a:t>, B. R., </a:t>
            </a:r>
            <a:r>
              <a:rPr lang="en-US" sz="1400" dirty="0" err="1">
                <a:effectLst/>
                <a:latin typeface="Calibri" panose="020F0502020204030204" pitchFamily="34" charset="0"/>
                <a:ea typeface="Calibri" panose="020F0502020204030204" pitchFamily="34" charset="0"/>
                <a:cs typeface="Calibri" panose="020F0502020204030204" pitchFamily="34" charset="0"/>
              </a:rPr>
              <a:t>Lagorio</a:t>
            </a:r>
            <a:r>
              <a:rPr lang="en-US" sz="1400" dirty="0">
                <a:effectLst/>
                <a:latin typeface="Calibri" panose="020F0502020204030204" pitchFamily="34" charset="0"/>
                <a:ea typeface="Calibri" panose="020F0502020204030204" pitchFamily="34" charset="0"/>
                <a:cs typeface="Calibri" panose="020F0502020204030204" pitchFamily="34" charset="0"/>
              </a:rPr>
              <a:t>, C. H., </a:t>
            </a:r>
            <a:r>
              <a:rPr lang="en-US" sz="1400" dirty="0" err="1">
                <a:effectLst/>
                <a:latin typeface="Calibri" panose="020F0502020204030204" pitchFamily="34" charset="0"/>
                <a:ea typeface="Calibri" panose="020F0502020204030204" pitchFamily="34" charset="0"/>
                <a:cs typeface="Calibri" panose="020F0502020204030204" pitchFamily="34" charset="0"/>
              </a:rPr>
              <a:t>Begotka</a:t>
            </a:r>
            <a:r>
              <a:rPr lang="en-US" sz="1400" dirty="0">
                <a:effectLst/>
                <a:latin typeface="Calibri" panose="020F0502020204030204" pitchFamily="34" charset="0"/>
                <a:ea typeface="Calibri" panose="020F0502020204030204" pitchFamily="34" charset="0"/>
                <a:cs typeface="Calibri" panose="020F0502020204030204" pitchFamily="34" charset="0"/>
              </a:rPr>
              <a:t>, A. M., Mueller, A. M., </a:t>
            </a:r>
            <a:r>
              <a:rPr lang="en-US" sz="1400" dirty="0" err="1">
                <a:effectLst/>
                <a:latin typeface="Calibri" panose="020F0502020204030204" pitchFamily="34" charset="0"/>
                <a:ea typeface="Calibri" panose="020F0502020204030204" pitchFamily="34" charset="0"/>
                <a:cs typeface="Calibri" panose="020F0502020204030204" pitchFamily="34" charset="0"/>
              </a:rPr>
              <a:t>Hehli</a:t>
            </a:r>
            <a:r>
              <a:rPr lang="en-US" sz="1400" dirty="0">
                <a:effectLst/>
                <a:latin typeface="Calibri" panose="020F0502020204030204" pitchFamily="34" charset="0"/>
                <a:ea typeface="Calibri" panose="020F0502020204030204" pitchFamily="34" charset="0"/>
                <a:cs typeface="Calibri" panose="020F0502020204030204" pitchFamily="34" charset="0"/>
              </a:rPr>
              <a:t>, D. J., &amp; Wegener, A. A. (2004). Delay discounting of potentially real and hypothetical rewards: II. Between- and within-subject comparisons. </a:t>
            </a:r>
            <a:r>
              <a:rPr lang="en-US" sz="1400" i="1" dirty="0">
                <a:effectLst/>
                <a:latin typeface="Calibri" panose="020F0502020204030204" pitchFamily="34" charset="0"/>
                <a:ea typeface="Calibri" panose="020F0502020204030204" pitchFamily="34" charset="0"/>
                <a:cs typeface="Calibri" panose="020F0502020204030204" pitchFamily="34" charset="0"/>
              </a:rPr>
              <a:t>Experimental and Clinical Psychopharmacology</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12</a:t>
            </a:r>
            <a:r>
              <a:rPr lang="en-US" sz="1400" dirty="0">
                <a:effectLst/>
                <a:latin typeface="Calibri" panose="020F0502020204030204" pitchFamily="34" charset="0"/>
                <a:ea typeface="Calibri" panose="020F0502020204030204" pitchFamily="34" charset="0"/>
                <a:cs typeface="Calibri" panose="020F0502020204030204" pitchFamily="34" charset="0"/>
              </a:rPr>
              <a:t>(4), 251–261.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4"/>
              </a:rPr>
              <a:t>https://doi.org/10.1037/1064-1297.12.4.251</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Mahalingam, V., </a:t>
            </a:r>
            <a:r>
              <a:rPr lang="en-US" sz="1400" dirty="0" err="1">
                <a:effectLst/>
                <a:latin typeface="Calibri" panose="020F0502020204030204" pitchFamily="34" charset="0"/>
                <a:ea typeface="Calibri" panose="020F0502020204030204" pitchFamily="34" charset="0"/>
                <a:cs typeface="Calibri" panose="020F0502020204030204" pitchFamily="34" charset="0"/>
              </a:rPr>
              <a:t>Palkovics</a:t>
            </a:r>
            <a:r>
              <a:rPr lang="en-US" sz="1400" dirty="0">
                <a:effectLst/>
                <a:latin typeface="Calibri" panose="020F0502020204030204" pitchFamily="34" charset="0"/>
                <a:ea typeface="Calibri" panose="020F0502020204030204" pitchFamily="34" charset="0"/>
                <a:cs typeface="Calibri" panose="020F0502020204030204" pitchFamily="34" charset="0"/>
              </a:rPr>
              <a:t>, M., Kosinski, M., Cek, I., &amp; Stillwell, D. (2018). A Computer Adaptive Measure of Delay Discounting. </a:t>
            </a:r>
            <a:r>
              <a:rPr lang="en-US" sz="1400" i="1" dirty="0">
                <a:effectLst/>
                <a:latin typeface="Calibri" panose="020F0502020204030204" pitchFamily="34" charset="0"/>
                <a:ea typeface="Calibri" panose="020F0502020204030204" pitchFamily="34" charset="0"/>
                <a:cs typeface="Calibri" panose="020F0502020204030204" pitchFamily="34" charset="0"/>
              </a:rPr>
              <a:t>Assessment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25</a:t>
            </a:r>
            <a:r>
              <a:rPr lang="en-US" sz="1400" dirty="0">
                <a:effectLst/>
                <a:latin typeface="Calibri" panose="020F0502020204030204" pitchFamily="34" charset="0"/>
                <a:ea typeface="Calibri" panose="020F0502020204030204" pitchFamily="34" charset="0"/>
                <a:cs typeface="Calibri" panose="020F0502020204030204" pitchFamily="34" charset="0"/>
              </a:rPr>
              <a:t>(8), 1036–1055.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5"/>
              </a:rPr>
              <a:t>https://doi.org/10.1177/1073191116680448</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30400" indent="-230400">
              <a:spcAft>
                <a:spcPts val="600"/>
              </a:spcAft>
            </a:pPr>
            <a:r>
              <a:rPr lang="en-US" sz="1400" dirty="0" err="1">
                <a:solidFill>
                  <a:srgbClr val="222222"/>
                </a:solidFill>
                <a:effectLst/>
                <a:ea typeface="Calibri" panose="020F0502020204030204" pitchFamily="34" charset="0"/>
                <a:cs typeface="Times New Roman" panose="02020603050405020304" pitchFamily="18" charset="0"/>
              </a:rPr>
              <a:t>Majaw</a:t>
            </a:r>
            <a:r>
              <a:rPr lang="en-US" sz="1400" dirty="0">
                <a:solidFill>
                  <a:srgbClr val="222222"/>
                </a:solidFill>
                <a:effectLst/>
                <a:ea typeface="Calibri" panose="020F0502020204030204" pitchFamily="34" charset="0"/>
                <a:cs typeface="Times New Roman" panose="02020603050405020304" pitchFamily="18" charset="0"/>
              </a:rPr>
              <a:t>, F. M. (2015). Graphic novels and popular culture. </a:t>
            </a:r>
            <a:r>
              <a:rPr lang="pt-BR" sz="1400" i="1" dirty="0">
                <a:effectLst/>
                <a:ea typeface="Calibri" panose="020F0502020204030204" pitchFamily="34" charset="0"/>
                <a:cs typeface="Times New Roman" panose="02020603050405020304" pitchFamily="18" charset="0"/>
              </a:rPr>
              <a:t>Spectrum: </a:t>
            </a:r>
            <a:r>
              <a:rPr lang="pt-BR" sz="1400" i="1" dirty="0" err="1">
                <a:effectLst/>
                <a:ea typeface="Calibri" panose="020F0502020204030204" pitchFamily="34" charset="0"/>
                <a:cs typeface="Times New Roman" panose="02020603050405020304" pitchFamily="18" charset="0"/>
              </a:rPr>
              <a:t>Humanities</a:t>
            </a:r>
            <a:r>
              <a:rPr lang="pt-BR" sz="1400" i="1" dirty="0">
                <a:effectLst/>
                <a:ea typeface="Calibri" panose="020F0502020204030204" pitchFamily="34" charset="0"/>
                <a:cs typeface="Times New Roman" panose="02020603050405020304" pitchFamily="18" charset="0"/>
              </a:rPr>
              <a:t>, Social </a:t>
            </a:r>
            <a:r>
              <a:rPr lang="pt-BR" sz="1400" i="1" dirty="0" err="1">
                <a:effectLst/>
                <a:ea typeface="Calibri" panose="020F0502020204030204" pitchFamily="34" charset="0"/>
                <a:cs typeface="Times New Roman" panose="02020603050405020304" pitchFamily="18" charset="0"/>
              </a:rPr>
              <a:t>Sciences</a:t>
            </a:r>
            <a:r>
              <a:rPr lang="pt-BR" sz="1400" i="1" dirty="0">
                <a:effectLst/>
                <a:ea typeface="Calibri" panose="020F0502020204030204" pitchFamily="34" charset="0"/>
                <a:cs typeface="Times New Roman" panose="02020603050405020304" pitchFamily="18" charset="0"/>
              </a:rPr>
              <a:t> and Management</a:t>
            </a:r>
            <a:r>
              <a:rPr lang="pt-BR" sz="1400" dirty="0">
                <a:effectLst/>
                <a:ea typeface="Calibri" panose="020F0502020204030204" pitchFamily="34" charset="0"/>
                <a:cs typeface="Times New Roman" panose="02020603050405020304" pitchFamily="18" charset="0"/>
              </a:rPr>
              <a:t>, </a:t>
            </a:r>
            <a:r>
              <a:rPr lang="pt-BR" sz="1400" i="1" dirty="0">
                <a:effectLst/>
                <a:ea typeface="Calibri" panose="020F0502020204030204" pitchFamily="34" charset="0"/>
                <a:cs typeface="Times New Roman" panose="02020603050405020304" pitchFamily="18" charset="0"/>
              </a:rPr>
              <a:t>2</a:t>
            </a:r>
            <a:r>
              <a:rPr lang="pt-BR" sz="1400" dirty="0">
                <a:effectLst/>
                <a:ea typeface="Calibri" panose="020F0502020204030204" pitchFamily="34" charset="0"/>
                <a:cs typeface="Times New Roman" panose="02020603050405020304" pitchFamily="18" charset="0"/>
              </a:rPr>
              <a:t>, 135-143.</a:t>
            </a:r>
          </a:p>
          <a:p>
            <a:pPr marL="228600" indent="-228600" algn="just">
              <a:spcAft>
                <a:spcPts val="600"/>
              </a:spcAft>
            </a:pPr>
            <a:r>
              <a:rPr lang="en-US" sz="1400" b="0" i="0" dirty="0">
                <a:effectLst/>
              </a:rPr>
              <a:t>Martin, N. J., &amp; Franzen, M. D. (1989). The effect of anxiety on neuropsychological function. </a:t>
            </a:r>
            <a:r>
              <a:rPr lang="en-US" sz="1400" b="0" i="1" dirty="0">
                <a:effectLst/>
              </a:rPr>
              <a:t>International Journal of Clinical Neuropsychology</a:t>
            </a:r>
            <a:r>
              <a:rPr lang="en-US" sz="1400" b="0" i="0" dirty="0">
                <a:effectLst/>
              </a:rPr>
              <a:t>.</a:t>
            </a: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Matusiewicz</a:t>
            </a:r>
            <a:r>
              <a:rPr lang="en-US" sz="1400" dirty="0">
                <a:effectLst/>
                <a:latin typeface="Calibri" panose="020F0502020204030204" pitchFamily="34" charset="0"/>
                <a:ea typeface="Calibri" panose="020F0502020204030204" pitchFamily="34" charset="0"/>
                <a:cs typeface="Calibri" panose="020F0502020204030204" pitchFamily="34" charset="0"/>
              </a:rPr>
              <a:t>, A. K., Carter, A. E., </a:t>
            </a:r>
            <a:r>
              <a:rPr lang="en-US" sz="1400" dirty="0" err="1">
                <a:effectLst/>
                <a:latin typeface="Calibri" panose="020F0502020204030204" pitchFamily="34" charset="0"/>
                <a:ea typeface="Calibri" panose="020F0502020204030204" pitchFamily="34" charset="0"/>
                <a:cs typeface="Calibri" panose="020F0502020204030204" pitchFamily="34" charset="0"/>
              </a:rPr>
              <a:t>Landes</a:t>
            </a:r>
            <a:r>
              <a:rPr lang="en-US" sz="1400" dirty="0">
                <a:effectLst/>
                <a:latin typeface="Calibri" panose="020F0502020204030204" pitchFamily="34" charset="0"/>
                <a:ea typeface="Calibri" panose="020F0502020204030204" pitchFamily="34" charset="0"/>
                <a:cs typeface="Calibri" panose="020F0502020204030204" pitchFamily="34" charset="0"/>
              </a:rPr>
              <a:t>, R. D., &amp; Yi, R. (2013). Statistical Equivalence and Test-Retest Reliability of Delay and Probability Discounting Using Real and Hypothetical Rewards. </a:t>
            </a:r>
            <a:r>
              <a:rPr lang="en-US" sz="1400" i="1" dirty="0" err="1">
                <a:effectLst/>
                <a:latin typeface="Calibri" panose="020F0502020204030204" pitchFamily="34" charset="0"/>
                <a:ea typeface="Calibri" panose="020F0502020204030204" pitchFamily="34" charset="0"/>
                <a:cs typeface="Calibri" panose="020F0502020204030204" pitchFamily="34" charset="0"/>
              </a:rPr>
              <a:t>Behav</a:t>
            </a:r>
            <a:r>
              <a:rPr lang="en-US" sz="1400" i="1" dirty="0">
                <a:effectLst/>
                <a:latin typeface="Calibri" panose="020F0502020204030204" pitchFamily="34" charset="0"/>
                <a:ea typeface="Calibri" panose="020F0502020204030204" pitchFamily="34" charset="0"/>
                <a:cs typeface="Calibri" panose="020F0502020204030204" pitchFamily="34" charset="0"/>
              </a:rPr>
              <a:t> Processes.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100</a:t>
            </a:r>
            <a:r>
              <a:rPr lang="en-US" sz="1400" dirty="0">
                <a:effectLst/>
                <a:latin typeface="Calibri" panose="020F0502020204030204" pitchFamily="34" charset="0"/>
                <a:ea typeface="Calibri" panose="020F0502020204030204" pitchFamily="34" charset="0"/>
                <a:cs typeface="Calibri" panose="020F0502020204030204" pitchFamily="34" charset="0"/>
              </a:rPr>
              <a:t>, 116–122.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https://doi.org/10.2217/nnm.12.167.Gene</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ea typeface="Times New Roman" panose="02020603050405020304" pitchFamily="18" charset="0"/>
                <a:cs typeface="Arial" panose="020B0604020202020204" pitchFamily="34" charset="0"/>
              </a:rPr>
              <a:t>Mazur, J. E. (2000). Tradeoffs among delay, rate, and amount of reinforcement. </a:t>
            </a:r>
            <a:r>
              <a:rPr lang="en-US" sz="1400" i="1" dirty="0" err="1">
                <a:effectLst/>
                <a:ea typeface="Times New Roman" panose="02020603050405020304" pitchFamily="18" charset="0"/>
                <a:cs typeface="Arial" panose="020B0604020202020204" pitchFamily="34" charset="0"/>
              </a:rPr>
              <a:t>Behavioural</a:t>
            </a:r>
            <a:r>
              <a:rPr lang="en-US" sz="1400" i="1" dirty="0">
                <a:effectLst/>
                <a:ea typeface="Times New Roman" panose="02020603050405020304" pitchFamily="18" charset="0"/>
                <a:cs typeface="Arial" panose="020B0604020202020204" pitchFamily="34" charset="0"/>
              </a:rPr>
              <a:t> Processes</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49</a:t>
            </a:r>
            <a:r>
              <a:rPr lang="en-US" sz="1400" dirty="0">
                <a:effectLst/>
                <a:ea typeface="Times New Roman" panose="02020603050405020304" pitchFamily="18" charset="0"/>
                <a:cs typeface="Arial" panose="020B0604020202020204" pitchFamily="34" charset="0"/>
              </a:rPr>
              <a:t>(1), 1–10. </a:t>
            </a:r>
            <a:r>
              <a:rPr lang="en-US" sz="1400" u="sng" dirty="0">
                <a:solidFill>
                  <a:srgbClr val="0563C1"/>
                </a:solidFill>
                <a:effectLst/>
                <a:ea typeface="Times New Roman" panose="02020603050405020304" pitchFamily="18" charset="0"/>
                <a:cs typeface="Arial" panose="020B0604020202020204" pitchFamily="34" charset="0"/>
                <a:hlinkClick r:id="rId7"/>
              </a:rPr>
              <a:t>https://doi.org/10.1016/S0376-6357(00)00070-X</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Mies</a:t>
            </a:r>
            <a:r>
              <a:rPr lang="en-US" sz="1400" dirty="0">
                <a:effectLst/>
                <a:latin typeface="Calibri" panose="020F0502020204030204" pitchFamily="34" charset="0"/>
                <a:ea typeface="Calibri" panose="020F0502020204030204" pitchFamily="34" charset="0"/>
                <a:cs typeface="Calibri" panose="020F0502020204030204" pitchFamily="34" charset="0"/>
              </a:rPr>
              <a:t>, G. W., Ma, I., de Water, E., </a:t>
            </a:r>
            <a:r>
              <a:rPr lang="en-US" sz="1400" dirty="0" err="1">
                <a:effectLst/>
                <a:latin typeface="Calibri" panose="020F0502020204030204" pitchFamily="34" charset="0"/>
                <a:ea typeface="Calibri" panose="020F0502020204030204" pitchFamily="34" charset="0"/>
                <a:cs typeface="Calibri" panose="020F0502020204030204" pitchFamily="34" charset="0"/>
              </a:rPr>
              <a:t>Buitelaar</a:t>
            </a:r>
            <a:r>
              <a:rPr lang="en-US" sz="1400" dirty="0">
                <a:effectLst/>
                <a:latin typeface="Calibri" panose="020F0502020204030204" pitchFamily="34" charset="0"/>
                <a:ea typeface="Calibri" panose="020F0502020204030204" pitchFamily="34" charset="0"/>
                <a:cs typeface="Calibri" panose="020F0502020204030204" pitchFamily="34" charset="0"/>
              </a:rPr>
              <a:t>, J. K., &amp; Scheres, A. (2018). Waiting and working for rewards: Attention-Deficit/Hyperactivity Disorder is associated with steeper delay discounting linked to amygdala activation, but not with steeper effort discounting. </a:t>
            </a:r>
            <a:r>
              <a:rPr lang="pt-BR" sz="1400" i="1" dirty="0" err="1">
                <a:effectLst/>
                <a:latin typeface="Calibri" panose="020F0502020204030204" pitchFamily="34" charset="0"/>
                <a:ea typeface="Calibri" panose="020F0502020204030204" pitchFamily="34" charset="0"/>
                <a:cs typeface="Calibri" panose="020F0502020204030204" pitchFamily="34" charset="0"/>
              </a:rPr>
              <a:t>Cortex</a:t>
            </a:r>
            <a:r>
              <a:rPr lang="pt-BR" sz="1400" dirty="0">
                <a:effectLst/>
                <a:latin typeface="Calibri" panose="020F0502020204030204" pitchFamily="34" charset="0"/>
                <a:ea typeface="Calibri" panose="020F0502020204030204" pitchFamily="34" charset="0"/>
                <a:cs typeface="Calibri" panose="020F0502020204030204" pitchFamily="34" charset="0"/>
              </a:rPr>
              <a:t>, </a:t>
            </a:r>
            <a:r>
              <a:rPr lang="pt-BR" sz="1400" i="1" dirty="0">
                <a:effectLst/>
                <a:latin typeface="Calibri" panose="020F0502020204030204" pitchFamily="34" charset="0"/>
                <a:ea typeface="Calibri" panose="020F0502020204030204" pitchFamily="34" charset="0"/>
                <a:cs typeface="Calibri" panose="020F0502020204030204" pitchFamily="34" charset="0"/>
              </a:rPr>
              <a:t>106</a:t>
            </a:r>
            <a:r>
              <a:rPr lang="pt-BR" sz="1400" dirty="0">
                <a:effectLst/>
                <a:latin typeface="Calibri" panose="020F0502020204030204" pitchFamily="34" charset="0"/>
                <a:ea typeface="Calibri" panose="020F0502020204030204" pitchFamily="34" charset="0"/>
                <a:cs typeface="Calibri" panose="020F0502020204030204" pitchFamily="34" charset="0"/>
              </a:rPr>
              <a:t>, 164–173. </a:t>
            </a:r>
            <a:r>
              <a:rPr lang="pt-BR" sz="1400" dirty="0">
                <a:effectLst/>
                <a:latin typeface="Calibri" panose="020F0502020204030204" pitchFamily="34" charset="0"/>
                <a:ea typeface="Calibri" panose="020F0502020204030204" pitchFamily="34" charset="0"/>
                <a:cs typeface="Calibri" panose="020F0502020204030204" pitchFamily="34" charset="0"/>
                <a:hlinkClick r:id="rId8"/>
              </a:rPr>
              <a:t>https://doi.org/10.1016/j.cortex.2018.05.018</a:t>
            </a:r>
            <a:endParaRPr lang="pt-BR"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ea typeface="Calibri" panose="020F0502020204030204" pitchFamily="34" charset="0"/>
                <a:cs typeface="Arial" panose="020B0604020202020204" pitchFamily="34" charset="0"/>
              </a:rPr>
              <a:t>Miller, J. R. (2019). Comparing rapid assessments of delay discounting with real and hypothetical rewards in children. </a:t>
            </a:r>
            <a:r>
              <a:rPr lang="en-US" sz="1400" i="1" dirty="0">
                <a:effectLst/>
                <a:ea typeface="Calibri" panose="020F0502020204030204" pitchFamily="34" charset="0"/>
                <a:cs typeface="Arial" panose="020B0604020202020204" pitchFamily="34" charset="0"/>
              </a:rPr>
              <a:t>Journal of the Experimental Analysis of Behavior</a:t>
            </a:r>
            <a:r>
              <a:rPr lang="en-US" sz="1400" dirty="0">
                <a:effectLst/>
                <a:ea typeface="Calibri" panose="020F0502020204030204" pitchFamily="34" charset="0"/>
                <a:cs typeface="Arial" panose="020B0604020202020204" pitchFamily="34" charset="0"/>
              </a:rPr>
              <a:t>, </a:t>
            </a:r>
            <a:r>
              <a:rPr lang="en-US" sz="1400" i="1" dirty="0">
                <a:effectLst/>
                <a:ea typeface="Calibri" panose="020F0502020204030204" pitchFamily="34" charset="0"/>
                <a:cs typeface="Arial" panose="020B0604020202020204" pitchFamily="34" charset="0"/>
              </a:rPr>
              <a:t>111</a:t>
            </a:r>
            <a:r>
              <a:rPr lang="en-US" sz="1400" dirty="0">
                <a:effectLst/>
                <a:ea typeface="Calibri" panose="020F0502020204030204" pitchFamily="34" charset="0"/>
                <a:cs typeface="Arial" panose="020B0604020202020204" pitchFamily="34" charset="0"/>
              </a:rPr>
              <a:t>(1), 48–58. </a:t>
            </a:r>
            <a:r>
              <a:rPr lang="en-US" sz="1400" u="sng" dirty="0">
                <a:solidFill>
                  <a:srgbClr val="0563C1"/>
                </a:solidFill>
                <a:effectLst/>
                <a:ea typeface="Calibri" panose="020F0502020204030204" pitchFamily="34" charset="0"/>
                <a:cs typeface="Arial" panose="020B0604020202020204" pitchFamily="34" charset="0"/>
                <a:hlinkClick r:id="rId9"/>
              </a:rPr>
              <a:t>https://doi.org/10.1002/jeab.493</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pt-BR" sz="1400" dirty="0" err="1">
                <a:effectLst/>
                <a:latin typeface="Calibri" panose="020F0502020204030204" pitchFamily="34" charset="0"/>
                <a:ea typeface="Calibri" panose="020F0502020204030204" pitchFamily="34" charset="0"/>
                <a:cs typeface="Calibri" panose="020F0502020204030204" pitchFamily="34" charset="0"/>
              </a:rPr>
              <a:t>Mishra</a:t>
            </a:r>
            <a:r>
              <a:rPr lang="pt-BR" sz="1400" dirty="0">
                <a:effectLst/>
                <a:latin typeface="Calibri" panose="020F0502020204030204" pitchFamily="34" charset="0"/>
                <a:ea typeface="Calibri" panose="020F0502020204030204" pitchFamily="34" charset="0"/>
                <a:cs typeface="Calibri" panose="020F0502020204030204" pitchFamily="34" charset="0"/>
              </a:rPr>
              <a:t>, S., &amp; Lalumière, M. L. (2017). </a:t>
            </a:r>
            <a:r>
              <a:rPr lang="en-US" sz="1400" dirty="0">
                <a:effectLst/>
                <a:latin typeface="Calibri" panose="020F0502020204030204" pitchFamily="34" charset="0"/>
                <a:ea typeface="Calibri" panose="020F0502020204030204" pitchFamily="34" charset="0"/>
                <a:cs typeface="Calibri" panose="020F0502020204030204" pitchFamily="34" charset="0"/>
              </a:rPr>
              <a:t>Associations Between Delay Discounting and Risk-Related Behaviors, Traits, Attitudes, and Outcomes. </a:t>
            </a:r>
            <a:r>
              <a:rPr lang="en-US" sz="1400" i="1" dirty="0">
                <a:effectLst/>
                <a:latin typeface="Calibri" panose="020F0502020204030204" pitchFamily="34" charset="0"/>
                <a:ea typeface="Calibri" panose="020F0502020204030204" pitchFamily="34" charset="0"/>
                <a:cs typeface="Calibri" panose="020F0502020204030204" pitchFamily="34" charset="0"/>
              </a:rPr>
              <a:t>Journal of Behavioral Decision Making</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30</a:t>
            </a:r>
            <a:r>
              <a:rPr lang="en-US" sz="1400" dirty="0">
                <a:effectLst/>
                <a:latin typeface="Calibri" panose="020F0502020204030204" pitchFamily="34" charset="0"/>
                <a:ea typeface="Calibri" panose="020F0502020204030204" pitchFamily="34" charset="0"/>
                <a:cs typeface="Calibri" panose="020F0502020204030204" pitchFamily="34" charset="0"/>
              </a:rPr>
              <a:t>(3), 769–781.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0"/>
              </a:rPr>
              <a:t>https://doi.org/10.1002/bdm.2000</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Mitchell, S. H., Wilson, V. B., &amp; </a:t>
            </a:r>
            <a:r>
              <a:rPr lang="en-US" sz="1400" dirty="0" err="1">
                <a:effectLst/>
                <a:latin typeface="Calibri" panose="020F0502020204030204" pitchFamily="34" charset="0"/>
                <a:ea typeface="Calibri" panose="020F0502020204030204" pitchFamily="34" charset="0"/>
                <a:cs typeface="Calibri" panose="020F0502020204030204" pitchFamily="34" charset="0"/>
              </a:rPr>
              <a:t>Karalunas</a:t>
            </a:r>
            <a:r>
              <a:rPr lang="en-US" sz="1400" dirty="0">
                <a:effectLst/>
                <a:latin typeface="Calibri" panose="020F0502020204030204" pitchFamily="34" charset="0"/>
                <a:ea typeface="Calibri" panose="020F0502020204030204" pitchFamily="34" charset="0"/>
                <a:cs typeface="Calibri" panose="020F0502020204030204" pitchFamily="34" charset="0"/>
              </a:rPr>
              <a:t>, S. L. (2015). Comparing hyperbolic, delay-amount sensitivity and present- bias models of delay discounting. </a:t>
            </a:r>
            <a:r>
              <a:rPr lang="en-US" sz="1400" i="1" dirty="0" err="1">
                <a:effectLst/>
                <a:latin typeface="Calibri" panose="020F0502020204030204" pitchFamily="34" charset="0"/>
                <a:ea typeface="Calibri" panose="020F0502020204030204" pitchFamily="34" charset="0"/>
                <a:cs typeface="Calibri" panose="020F0502020204030204" pitchFamily="34" charset="0"/>
              </a:rPr>
              <a:t>Behav</a:t>
            </a:r>
            <a:r>
              <a:rPr lang="en-US" sz="1400" i="1" dirty="0">
                <a:effectLst/>
                <a:latin typeface="Calibri" panose="020F0502020204030204" pitchFamily="34" charset="0"/>
                <a:ea typeface="Calibri" panose="020F0502020204030204" pitchFamily="34" charset="0"/>
                <a:cs typeface="Calibri" panose="020F0502020204030204" pitchFamily="34" charset="0"/>
              </a:rPr>
              <a:t> Processes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114</a:t>
            </a:r>
            <a:r>
              <a:rPr lang="en-US" sz="1400" dirty="0">
                <a:effectLst/>
                <a:latin typeface="Calibri" panose="020F0502020204030204" pitchFamily="34" charset="0"/>
                <a:ea typeface="Calibri" panose="020F0502020204030204" pitchFamily="34" charset="0"/>
                <a:cs typeface="Calibri" panose="020F0502020204030204" pitchFamily="34" charset="0"/>
              </a:rPr>
              <a:t>, 52–62.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1"/>
              </a:rPr>
              <a:t>https://doi.org/10.1161/CIRCRESAHA.116.303790.The</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endParaRPr lang="pt-BR" sz="1400" dirty="0"/>
          </a:p>
        </p:txBody>
      </p:sp>
      <p:sp>
        <p:nvSpPr>
          <p:cNvPr id="7" name="CaixaDeTexto 6">
            <a:extLst>
              <a:ext uri="{FF2B5EF4-FFF2-40B4-BE49-F238E27FC236}">
                <a16:creationId xmlns:a16="http://schemas.microsoft.com/office/drawing/2014/main" id="{589A0563-62E2-1D4C-DCFB-EA8B96196663}"/>
              </a:ext>
            </a:extLst>
          </p:cNvPr>
          <p:cNvSpPr txBox="1"/>
          <p:nvPr/>
        </p:nvSpPr>
        <p:spPr>
          <a:xfrm>
            <a:off x="6318584" y="147592"/>
            <a:ext cx="418704" cy="369332"/>
          </a:xfrm>
          <a:prstGeom prst="rect">
            <a:avLst/>
          </a:prstGeom>
          <a:noFill/>
        </p:spPr>
        <p:txBody>
          <a:bodyPr wrap="none" rtlCol="0">
            <a:spAutoFit/>
          </a:bodyPr>
          <a:lstStyle/>
          <a:p>
            <a:r>
              <a:rPr lang="pt-BR" dirty="0"/>
              <a:t>58</a:t>
            </a:r>
          </a:p>
        </p:txBody>
      </p:sp>
    </p:spTree>
    <p:extLst>
      <p:ext uri="{BB962C8B-B14F-4D97-AF65-F5344CB8AC3E}">
        <p14:creationId xmlns:p14="http://schemas.microsoft.com/office/powerpoint/2010/main" val="981846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660012"/>
            <a:ext cx="5915025" cy="9448740"/>
          </a:xfrm>
          <a:prstGeom prst="rect">
            <a:avLst/>
          </a:prstGeom>
          <a:noFill/>
        </p:spPr>
        <p:txBody>
          <a:bodyPr wrap="square" rtlCol="0">
            <a:spAutoFit/>
          </a:bodyPr>
          <a:lstStyle/>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Myerson, J., Green, L., &amp; </a:t>
            </a:r>
            <a:r>
              <a:rPr lang="en-US" sz="1400" dirty="0" err="1">
                <a:effectLst/>
                <a:latin typeface="Calibri" panose="020F0502020204030204" pitchFamily="34" charset="0"/>
                <a:ea typeface="Calibri" panose="020F0502020204030204" pitchFamily="34" charset="0"/>
                <a:cs typeface="Calibri" panose="020F0502020204030204" pitchFamily="34" charset="0"/>
              </a:rPr>
              <a:t>Warusawitharana</a:t>
            </a:r>
            <a:r>
              <a:rPr lang="en-US" sz="1400" dirty="0">
                <a:effectLst/>
                <a:latin typeface="Calibri" panose="020F0502020204030204" pitchFamily="34" charset="0"/>
                <a:ea typeface="Calibri" panose="020F0502020204030204" pitchFamily="34" charset="0"/>
                <a:cs typeface="Calibri" panose="020F0502020204030204" pitchFamily="34" charset="0"/>
              </a:rPr>
              <a:t>, M. (2001). Area under the curve as a measure of discounting. </a:t>
            </a:r>
            <a:r>
              <a:rPr lang="en-US" sz="1400" i="1" dirty="0">
                <a:effectLst/>
                <a:latin typeface="Calibri" panose="020F0502020204030204" pitchFamily="34" charset="0"/>
                <a:ea typeface="Calibri" panose="020F0502020204030204" pitchFamily="34" charset="0"/>
                <a:cs typeface="Calibri" panose="020F0502020204030204" pitchFamily="34" charset="0"/>
              </a:rPr>
              <a:t>Journal of the Experimental Analysis of Behavior</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76</a:t>
            </a:r>
            <a:r>
              <a:rPr lang="en-US" sz="1400" dirty="0">
                <a:effectLst/>
                <a:latin typeface="Calibri" panose="020F0502020204030204" pitchFamily="34" charset="0"/>
                <a:ea typeface="Calibri" panose="020F0502020204030204" pitchFamily="34" charset="0"/>
                <a:cs typeface="Calibri" panose="020F0502020204030204" pitchFamily="34" charset="0"/>
              </a:rPr>
              <a:t>(2), 235–243.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4"/>
              </a:rPr>
              <a:t>https://doi.org/10.1901/jeab.2001.76-235</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Odum</a:t>
            </a:r>
            <a:r>
              <a:rPr lang="en-US" sz="1400" dirty="0">
                <a:effectLst/>
                <a:latin typeface="Calibri" panose="020F0502020204030204" pitchFamily="34" charset="0"/>
                <a:ea typeface="Calibri" panose="020F0502020204030204" pitchFamily="34" charset="0"/>
                <a:cs typeface="Calibri" panose="020F0502020204030204" pitchFamily="34" charset="0"/>
              </a:rPr>
              <a:t>, A. L., Becker, R. J., Haynes, J. M., </a:t>
            </a:r>
            <a:r>
              <a:rPr lang="en-US" sz="1400" dirty="0" err="1">
                <a:effectLst/>
                <a:latin typeface="Calibri" panose="020F0502020204030204" pitchFamily="34" charset="0"/>
                <a:ea typeface="Calibri" panose="020F0502020204030204" pitchFamily="34" charset="0"/>
                <a:cs typeface="Calibri" panose="020F0502020204030204" pitchFamily="34" charset="0"/>
              </a:rPr>
              <a:t>Galizio</a:t>
            </a:r>
            <a:r>
              <a:rPr lang="en-US" sz="1400" dirty="0">
                <a:effectLst/>
                <a:latin typeface="Calibri" panose="020F0502020204030204" pitchFamily="34" charset="0"/>
                <a:ea typeface="Calibri" panose="020F0502020204030204" pitchFamily="34" charset="0"/>
                <a:cs typeface="Calibri" panose="020F0502020204030204" pitchFamily="34" charset="0"/>
              </a:rPr>
              <a:t>, A., Frye, C. C. J., Downey, H., Friedel, J. E., &amp; Perez, D. M. (2020). Delay discounting of different outcomes: Review and theory. </a:t>
            </a:r>
            <a:r>
              <a:rPr lang="en-US" sz="1400" i="1" dirty="0">
                <a:effectLst/>
                <a:latin typeface="Calibri" panose="020F0502020204030204" pitchFamily="34" charset="0"/>
                <a:ea typeface="Calibri" panose="020F0502020204030204" pitchFamily="34" charset="0"/>
                <a:cs typeface="Calibri" panose="020F0502020204030204" pitchFamily="34" charset="0"/>
              </a:rPr>
              <a:t>Journal of the Experimental Analysis of Behavior</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113</a:t>
            </a:r>
            <a:r>
              <a:rPr lang="en-US" sz="1400" dirty="0">
                <a:effectLst/>
                <a:latin typeface="Calibri" panose="020F0502020204030204" pitchFamily="34" charset="0"/>
                <a:ea typeface="Calibri" panose="020F0502020204030204" pitchFamily="34" charset="0"/>
                <a:cs typeface="Calibri" panose="020F0502020204030204" pitchFamily="34" charset="0"/>
              </a:rPr>
              <a:t>(3), 657–679.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5"/>
              </a:rPr>
              <a:t>https://doi.org/10.1002/jeab.589</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Patros</a:t>
            </a:r>
            <a:r>
              <a:rPr lang="en-US" sz="1400" dirty="0">
                <a:effectLst/>
                <a:latin typeface="Calibri" panose="020F0502020204030204" pitchFamily="34" charset="0"/>
                <a:ea typeface="Calibri" panose="020F0502020204030204" pitchFamily="34" charset="0"/>
                <a:cs typeface="Calibri" panose="020F0502020204030204" pitchFamily="34" charset="0"/>
              </a:rPr>
              <a:t>, C. H. G., Alderson, R. M., Kasper, L. J., </a:t>
            </a:r>
            <a:r>
              <a:rPr lang="en-US" sz="1400" dirty="0" err="1">
                <a:effectLst/>
                <a:latin typeface="Calibri" panose="020F0502020204030204" pitchFamily="34" charset="0"/>
                <a:ea typeface="Calibri" panose="020F0502020204030204" pitchFamily="34" charset="0"/>
                <a:cs typeface="Calibri" panose="020F0502020204030204" pitchFamily="34" charset="0"/>
              </a:rPr>
              <a:t>Tarle</a:t>
            </a:r>
            <a:r>
              <a:rPr lang="en-US" sz="1400" dirty="0">
                <a:effectLst/>
                <a:latin typeface="Calibri" panose="020F0502020204030204" pitchFamily="34" charset="0"/>
                <a:ea typeface="Calibri" panose="020F0502020204030204" pitchFamily="34" charset="0"/>
                <a:cs typeface="Calibri" panose="020F0502020204030204" pitchFamily="34" charset="0"/>
              </a:rPr>
              <a:t>, S. J., Lea, S. E., &amp; </a:t>
            </a:r>
            <a:r>
              <a:rPr lang="en-US" sz="1400" dirty="0" err="1">
                <a:effectLst/>
                <a:latin typeface="Calibri" panose="020F0502020204030204" pitchFamily="34" charset="0"/>
                <a:ea typeface="Calibri" panose="020F0502020204030204" pitchFamily="34" charset="0"/>
                <a:cs typeface="Calibri" panose="020F0502020204030204" pitchFamily="34" charset="0"/>
              </a:rPr>
              <a:t>Hudec</a:t>
            </a:r>
            <a:r>
              <a:rPr lang="en-US" sz="1400" dirty="0">
                <a:effectLst/>
                <a:latin typeface="Calibri" panose="020F0502020204030204" pitchFamily="34" charset="0"/>
                <a:ea typeface="Calibri" panose="020F0502020204030204" pitchFamily="34" charset="0"/>
                <a:cs typeface="Calibri" panose="020F0502020204030204" pitchFamily="34" charset="0"/>
              </a:rPr>
              <a:t>, K. L. (2016). Choice-impulsivity in children and adolescents with attention-deficit/hyperactivity disorder (ADHD): A meta-analytic review. </a:t>
            </a:r>
            <a:r>
              <a:rPr lang="en-US" sz="1400" i="1" dirty="0">
                <a:effectLst/>
                <a:latin typeface="Calibri" panose="020F0502020204030204" pitchFamily="34" charset="0"/>
                <a:ea typeface="Calibri" panose="020F0502020204030204" pitchFamily="34" charset="0"/>
                <a:cs typeface="Calibri" panose="020F0502020204030204" pitchFamily="34" charset="0"/>
              </a:rPr>
              <a:t>Clinical Psychology Review</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43</a:t>
            </a:r>
            <a:r>
              <a:rPr lang="en-US" sz="1400" dirty="0">
                <a:effectLst/>
                <a:latin typeface="Calibri" panose="020F0502020204030204" pitchFamily="34" charset="0"/>
                <a:ea typeface="Calibri" panose="020F0502020204030204" pitchFamily="34" charset="0"/>
                <a:cs typeface="Calibri" panose="020F0502020204030204" pitchFamily="34" charset="0"/>
              </a:rPr>
              <a:t>, 162–174.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https://doi.org/10.1016/j.cpr.2015.11.001</a:t>
            </a:r>
            <a:endParaRPr lang="pt-BR" sz="1400" dirty="0">
              <a:latin typeface="Calibri" panose="020F0502020204030204" pitchFamily="34" charset="0"/>
              <a:ea typeface="Calibri" panose="020F0502020204030204" pitchFamily="34" charset="0"/>
            </a:endParaRPr>
          </a:p>
          <a:p>
            <a:pPr marL="228600" indent="-228600" algn="just">
              <a:spcAft>
                <a:spcPts val="600"/>
              </a:spcAft>
            </a:pP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Paul, R. H., Lawrence, J., Williams, L. M., Richard, C. C., Cooper, N., &amp; Gordon, E. (2005). Preliminary validity of “</a:t>
            </a:r>
            <a:r>
              <a:rPr lang="en-GB"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integneuroTM</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 new computerized battery of neurocognitive tests. </a:t>
            </a:r>
            <a:r>
              <a:rPr lang="en-GB"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International Journal of Neuroscience</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115</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 1549-1567.</a:t>
            </a:r>
          </a:p>
          <a:p>
            <a:pPr marL="228600" indent="-228600" algn="just">
              <a:spcAft>
                <a:spcPts val="600"/>
              </a:spcAft>
            </a:pPr>
            <a:r>
              <a:rPr lang="en-US" sz="1400" dirty="0">
                <a:effectLst/>
                <a:ea typeface="Times New Roman" panose="02020603050405020304" pitchFamily="18" charset="0"/>
                <a:cs typeface="Arial" panose="020B0604020202020204" pitchFamily="34" charset="0"/>
              </a:rPr>
              <a:t>Peters, J., </a:t>
            </a:r>
            <a:r>
              <a:rPr lang="en-US" sz="1400" dirty="0" err="1">
                <a:effectLst/>
                <a:ea typeface="Times New Roman" panose="02020603050405020304" pitchFamily="18" charset="0"/>
                <a:cs typeface="Arial" panose="020B0604020202020204" pitchFamily="34" charset="0"/>
              </a:rPr>
              <a:t>Miedl</a:t>
            </a:r>
            <a:r>
              <a:rPr lang="en-US" sz="1400" dirty="0">
                <a:effectLst/>
                <a:ea typeface="Times New Roman" panose="02020603050405020304" pitchFamily="18" charset="0"/>
                <a:cs typeface="Arial" panose="020B0604020202020204" pitchFamily="34" charset="0"/>
              </a:rPr>
              <a:t>, S. F., &amp; </a:t>
            </a:r>
            <a:r>
              <a:rPr lang="en-US" sz="1400" dirty="0" err="1">
                <a:effectLst/>
                <a:ea typeface="Times New Roman" panose="02020603050405020304" pitchFamily="18" charset="0"/>
                <a:cs typeface="Arial" panose="020B0604020202020204" pitchFamily="34" charset="0"/>
              </a:rPr>
              <a:t>Büchel</a:t>
            </a:r>
            <a:r>
              <a:rPr lang="en-US" sz="1400" dirty="0">
                <a:effectLst/>
                <a:ea typeface="Times New Roman" panose="02020603050405020304" pitchFamily="18" charset="0"/>
                <a:cs typeface="Arial" panose="020B0604020202020204" pitchFamily="34" charset="0"/>
              </a:rPr>
              <a:t>, C. (2012). Formal Comparison of Dual-Parameter Temporal Discounting Models in Controls and Pathological Gamblers. </a:t>
            </a:r>
            <a:r>
              <a:rPr lang="en-US" sz="1400" i="1" dirty="0" err="1">
                <a:effectLst/>
                <a:ea typeface="Times New Roman" panose="02020603050405020304" pitchFamily="18" charset="0"/>
                <a:cs typeface="Arial" panose="020B0604020202020204" pitchFamily="34" charset="0"/>
              </a:rPr>
              <a:t>PLoS</a:t>
            </a:r>
            <a:r>
              <a:rPr lang="en-US" sz="1400" i="1" dirty="0">
                <a:effectLst/>
                <a:ea typeface="Times New Roman" panose="02020603050405020304" pitchFamily="18" charset="0"/>
                <a:cs typeface="Arial" panose="020B0604020202020204" pitchFamily="34" charset="0"/>
              </a:rPr>
              <a:t> ONE</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7</a:t>
            </a:r>
            <a:r>
              <a:rPr lang="en-US" sz="1400" dirty="0">
                <a:effectLst/>
                <a:ea typeface="Times New Roman" panose="02020603050405020304" pitchFamily="18" charset="0"/>
                <a:cs typeface="Arial" panose="020B0604020202020204" pitchFamily="34" charset="0"/>
              </a:rPr>
              <a:t>(11). </a:t>
            </a:r>
            <a:r>
              <a:rPr lang="en-US" sz="1400" u="sng" dirty="0">
                <a:solidFill>
                  <a:srgbClr val="0563C1"/>
                </a:solidFill>
                <a:effectLst/>
                <a:ea typeface="Times New Roman" panose="02020603050405020304" pitchFamily="18" charset="0"/>
                <a:cs typeface="Arial" panose="020B0604020202020204" pitchFamily="34" charset="0"/>
                <a:hlinkClick r:id="rId7"/>
              </a:rPr>
              <a:t>https://doi.org/10.1371/journal.pone.0047225</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Reynolds, B. (2006). A review of delay-discounting research with humans: Relations to drug use and gambling. </a:t>
            </a:r>
            <a:r>
              <a:rPr lang="en-US" sz="1400" i="1" dirty="0" err="1">
                <a:effectLst/>
                <a:latin typeface="Calibri" panose="020F0502020204030204" pitchFamily="34" charset="0"/>
                <a:ea typeface="Calibri" panose="020F0502020204030204" pitchFamily="34" charset="0"/>
                <a:cs typeface="Calibri" panose="020F0502020204030204" pitchFamily="34" charset="0"/>
              </a:rPr>
              <a:t>Behavioural</a:t>
            </a:r>
            <a:r>
              <a:rPr lang="en-US" sz="1400" i="1" dirty="0">
                <a:effectLst/>
                <a:latin typeface="Calibri" panose="020F0502020204030204" pitchFamily="34" charset="0"/>
                <a:ea typeface="Calibri" panose="020F0502020204030204" pitchFamily="34" charset="0"/>
                <a:cs typeface="Calibri" panose="020F0502020204030204" pitchFamily="34" charset="0"/>
              </a:rPr>
              <a:t> Pharmacology</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17</a:t>
            </a:r>
            <a:r>
              <a:rPr lang="en-US" sz="1400" dirty="0">
                <a:effectLst/>
                <a:latin typeface="Calibri" panose="020F0502020204030204" pitchFamily="34" charset="0"/>
                <a:ea typeface="Calibri" panose="020F0502020204030204" pitchFamily="34" charset="0"/>
                <a:cs typeface="Calibri" panose="020F0502020204030204" pitchFamily="34" charset="0"/>
              </a:rPr>
              <a:t>(8), 651–667.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8"/>
              </a:rPr>
              <a:t>https://doi.org/10.1097/FBP.0b013e3280115f99</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pt-BR" sz="1400" dirty="0">
                <a:effectLst/>
                <a:latin typeface="Calibri" panose="020F0502020204030204" pitchFamily="34" charset="0"/>
                <a:ea typeface="Calibri" panose="020F0502020204030204" pitchFamily="34" charset="0"/>
                <a:cs typeface="Calibri" panose="020F0502020204030204" pitchFamily="34" charset="0"/>
              </a:rPr>
              <a:t>Reynolds, B., &amp; </a:t>
            </a:r>
            <a:r>
              <a:rPr lang="pt-BR" sz="1400" dirty="0" err="1">
                <a:effectLst/>
                <a:latin typeface="Calibri" panose="020F0502020204030204" pitchFamily="34" charset="0"/>
                <a:ea typeface="Calibri" panose="020F0502020204030204" pitchFamily="34" charset="0"/>
                <a:cs typeface="Calibri" panose="020F0502020204030204" pitchFamily="34" charset="0"/>
              </a:rPr>
              <a:t>Schiffbauer</a:t>
            </a:r>
            <a:r>
              <a:rPr lang="pt-BR" sz="1400" dirty="0">
                <a:effectLst/>
                <a:latin typeface="Calibri" panose="020F0502020204030204" pitchFamily="34" charset="0"/>
                <a:ea typeface="Calibri" panose="020F0502020204030204" pitchFamily="34" charset="0"/>
                <a:cs typeface="Calibri" panose="020F0502020204030204" pitchFamily="34" charset="0"/>
              </a:rPr>
              <a:t>, R. (2005). Delay of </a:t>
            </a:r>
            <a:r>
              <a:rPr lang="pt-BR" sz="1400" dirty="0" err="1">
                <a:effectLst/>
                <a:latin typeface="Calibri" panose="020F0502020204030204" pitchFamily="34" charset="0"/>
                <a:ea typeface="Calibri" panose="020F0502020204030204" pitchFamily="34" charset="0"/>
                <a:cs typeface="Calibri" panose="020F0502020204030204" pitchFamily="34" charset="0"/>
              </a:rPr>
              <a:t>Gratification</a:t>
            </a:r>
            <a:r>
              <a:rPr lang="pt-BR" sz="1400" dirty="0">
                <a:effectLst/>
                <a:latin typeface="Calibri" panose="020F0502020204030204" pitchFamily="34" charset="0"/>
                <a:ea typeface="Calibri" panose="020F0502020204030204" pitchFamily="34" charset="0"/>
                <a:cs typeface="Calibri" panose="020F0502020204030204" pitchFamily="34" charset="0"/>
              </a:rPr>
              <a:t> and Delay Discounting: A </a:t>
            </a:r>
            <a:r>
              <a:rPr lang="pt-BR" sz="1400" dirty="0" err="1">
                <a:effectLst/>
                <a:latin typeface="Calibri" panose="020F0502020204030204" pitchFamily="34" charset="0"/>
                <a:ea typeface="Calibri" panose="020F0502020204030204" pitchFamily="34" charset="0"/>
                <a:cs typeface="Calibri" panose="020F0502020204030204" pitchFamily="34" charset="0"/>
              </a:rPr>
              <a:t>unifying</a:t>
            </a:r>
            <a:r>
              <a:rPr lang="pt-BR" sz="1400" dirty="0">
                <a:effectLst/>
                <a:latin typeface="Calibri" panose="020F0502020204030204" pitchFamily="34" charset="0"/>
                <a:ea typeface="Calibri" panose="020F0502020204030204" pitchFamily="34" charset="0"/>
                <a:cs typeface="Calibri" panose="020F0502020204030204" pitchFamily="34" charset="0"/>
              </a:rPr>
              <a:t> feedback model of delay-</a:t>
            </a:r>
            <a:r>
              <a:rPr lang="pt-BR" sz="1400" dirty="0" err="1">
                <a:effectLst/>
                <a:latin typeface="Calibri" panose="020F0502020204030204" pitchFamily="34" charset="0"/>
                <a:ea typeface="Calibri" panose="020F0502020204030204" pitchFamily="34" charset="0"/>
                <a:cs typeface="Calibri" panose="020F0502020204030204" pitchFamily="34" charset="0"/>
              </a:rPr>
              <a:t>related</a:t>
            </a:r>
            <a:r>
              <a:rPr lang="pt-BR" sz="1400" dirty="0">
                <a:effectLst/>
                <a:latin typeface="Calibri" panose="020F0502020204030204" pitchFamily="34" charset="0"/>
                <a:ea typeface="Calibri" panose="020F0502020204030204" pitchFamily="34" charset="0"/>
                <a:cs typeface="Calibri" panose="020F0502020204030204" pitchFamily="34" charset="0"/>
              </a:rPr>
              <a:t> </a:t>
            </a:r>
            <a:r>
              <a:rPr lang="pt-BR" sz="1400" dirty="0" err="1">
                <a:effectLst/>
                <a:latin typeface="Calibri" panose="020F0502020204030204" pitchFamily="34" charset="0"/>
                <a:ea typeface="Calibri" panose="020F0502020204030204" pitchFamily="34" charset="0"/>
                <a:cs typeface="Calibri" panose="020F0502020204030204" pitchFamily="34" charset="0"/>
              </a:rPr>
              <a:t>impulsive</a:t>
            </a:r>
            <a:r>
              <a:rPr lang="pt-BR" sz="1400" dirty="0">
                <a:effectLst/>
                <a:latin typeface="Calibri" panose="020F0502020204030204" pitchFamily="34" charset="0"/>
                <a:ea typeface="Calibri" panose="020F0502020204030204" pitchFamily="34" charset="0"/>
                <a:cs typeface="Calibri" panose="020F0502020204030204" pitchFamily="34" charset="0"/>
              </a:rPr>
              <a:t> </a:t>
            </a:r>
            <a:r>
              <a:rPr lang="pt-BR" sz="1400" dirty="0" err="1">
                <a:effectLst/>
                <a:latin typeface="Calibri" panose="020F0502020204030204" pitchFamily="34" charset="0"/>
                <a:ea typeface="Calibri" panose="020F0502020204030204" pitchFamily="34" charset="0"/>
                <a:cs typeface="Calibri" panose="020F0502020204030204" pitchFamily="34" charset="0"/>
              </a:rPr>
              <a:t>behavior</a:t>
            </a:r>
            <a:r>
              <a:rPr lang="pt-BR" sz="1400" dirty="0">
                <a:effectLst/>
                <a:latin typeface="Calibri" panose="020F0502020204030204" pitchFamily="34" charset="0"/>
                <a:ea typeface="Calibri" panose="020F0502020204030204" pitchFamily="34" charset="0"/>
                <a:cs typeface="Calibri" panose="020F0502020204030204" pitchFamily="34" charset="0"/>
              </a:rPr>
              <a:t>. </a:t>
            </a:r>
            <a:r>
              <a:rPr lang="pt-BR" sz="1400" i="1" dirty="0" err="1">
                <a:effectLst/>
                <a:latin typeface="Calibri" panose="020F0502020204030204" pitchFamily="34" charset="0"/>
                <a:ea typeface="Calibri" panose="020F0502020204030204" pitchFamily="34" charset="0"/>
                <a:cs typeface="Calibri" panose="020F0502020204030204" pitchFamily="34" charset="0"/>
              </a:rPr>
              <a:t>Psychological</a:t>
            </a:r>
            <a:r>
              <a:rPr lang="pt-BR" sz="1400" i="1" dirty="0">
                <a:effectLst/>
                <a:latin typeface="Calibri" panose="020F0502020204030204" pitchFamily="34" charset="0"/>
                <a:ea typeface="Calibri" panose="020F0502020204030204" pitchFamily="34" charset="0"/>
                <a:cs typeface="Calibri" panose="020F0502020204030204" pitchFamily="34" charset="0"/>
              </a:rPr>
              <a:t> Record</a:t>
            </a:r>
            <a:r>
              <a:rPr lang="pt-BR" sz="1400" dirty="0">
                <a:effectLst/>
                <a:latin typeface="Calibri" panose="020F0502020204030204" pitchFamily="34" charset="0"/>
                <a:ea typeface="Calibri" panose="020F0502020204030204" pitchFamily="34" charset="0"/>
                <a:cs typeface="Calibri" panose="020F0502020204030204" pitchFamily="34" charset="0"/>
              </a:rPr>
              <a:t>, </a:t>
            </a:r>
            <a:r>
              <a:rPr lang="pt-BR" sz="1400" i="1" dirty="0">
                <a:effectLst/>
                <a:latin typeface="Calibri" panose="020F0502020204030204" pitchFamily="34" charset="0"/>
                <a:ea typeface="Calibri" panose="020F0502020204030204" pitchFamily="34" charset="0"/>
                <a:cs typeface="Calibri" panose="020F0502020204030204" pitchFamily="34" charset="0"/>
              </a:rPr>
              <a:t>55</a:t>
            </a:r>
            <a:r>
              <a:rPr lang="pt-BR" sz="1400" dirty="0">
                <a:effectLst/>
                <a:latin typeface="Calibri" panose="020F0502020204030204" pitchFamily="34" charset="0"/>
                <a:ea typeface="Calibri" panose="020F0502020204030204" pitchFamily="34" charset="0"/>
                <a:cs typeface="Calibri" panose="020F0502020204030204" pitchFamily="34" charset="0"/>
              </a:rPr>
              <a:t>(3), 439–460. </a:t>
            </a:r>
            <a:r>
              <a:rPr lang="pt-BR" sz="1400" dirty="0">
                <a:effectLst/>
                <a:latin typeface="Calibri" panose="020F0502020204030204" pitchFamily="34" charset="0"/>
                <a:ea typeface="Calibri" panose="020F0502020204030204" pitchFamily="34" charset="0"/>
                <a:cs typeface="Calibri" panose="020F0502020204030204" pitchFamily="34" charset="0"/>
                <a:hlinkClick r:id="rId9"/>
              </a:rPr>
              <a:t>https://doi.org/10.1007/BF03395520</a:t>
            </a:r>
            <a:endParaRPr lang="pt-BR" sz="1400" dirty="0">
              <a:latin typeface="Calibri" panose="020F0502020204030204" pitchFamily="34" charset="0"/>
              <a:ea typeface="Calibri" panose="020F0502020204030204" pitchFamily="34" charset="0"/>
              <a:cs typeface="Times New Roman" panose="02020603050405020304" pitchFamily="18" charset="0"/>
            </a:endParaRPr>
          </a:p>
          <a:p>
            <a:pPr marL="228600" indent="-228600" algn="just">
              <a:spcAft>
                <a:spcPts val="600"/>
              </a:spcAft>
            </a:pPr>
            <a:r>
              <a:rPr lang="pt-BR" sz="1400" dirty="0">
                <a:effectLst/>
                <a:latin typeface="Calibri" panose="020F0502020204030204" pitchFamily="34" charset="0"/>
                <a:ea typeface="Calibri" panose="020F0502020204030204" pitchFamily="34" charset="0"/>
              </a:rPr>
              <a:t>Robertson, S. H., &amp; Rasmussen, E. B. (2018). </a:t>
            </a:r>
            <a:r>
              <a:rPr lang="pt-BR" sz="1400" dirty="0" err="1">
                <a:effectLst/>
                <a:latin typeface="Calibri" panose="020F0502020204030204" pitchFamily="34" charset="0"/>
                <a:ea typeface="Calibri" panose="020F0502020204030204" pitchFamily="34" charset="0"/>
              </a:rPr>
              <a:t>Comparison</a:t>
            </a:r>
            <a:r>
              <a:rPr lang="pt-BR" sz="1400" dirty="0">
                <a:effectLst/>
                <a:latin typeface="Calibri" panose="020F0502020204030204" pitchFamily="34" charset="0"/>
                <a:ea typeface="Calibri" panose="020F0502020204030204" pitchFamily="34" charset="0"/>
              </a:rPr>
              <a:t> of </a:t>
            </a:r>
            <a:r>
              <a:rPr lang="pt-BR" sz="1400" dirty="0" err="1">
                <a:effectLst/>
                <a:latin typeface="Calibri" panose="020F0502020204030204" pitchFamily="34" charset="0"/>
                <a:ea typeface="Calibri" panose="020F0502020204030204" pitchFamily="34" charset="0"/>
              </a:rPr>
              <a:t>potentially</a:t>
            </a:r>
            <a:r>
              <a:rPr lang="pt-BR" sz="1400" dirty="0">
                <a:effectLst/>
                <a:latin typeface="Calibri" panose="020F0502020204030204" pitchFamily="34" charset="0"/>
                <a:ea typeface="Calibri" panose="020F0502020204030204" pitchFamily="34" charset="0"/>
              </a:rPr>
              <a:t> real versus hypothetical food </a:t>
            </a:r>
            <a:r>
              <a:rPr lang="pt-BR" sz="1400" dirty="0" err="1">
                <a:effectLst/>
                <a:latin typeface="Calibri" panose="020F0502020204030204" pitchFamily="34" charset="0"/>
                <a:ea typeface="Calibri" panose="020F0502020204030204" pitchFamily="34" charset="0"/>
              </a:rPr>
              <a:t>outcomes</a:t>
            </a:r>
            <a:r>
              <a:rPr lang="pt-BR" sz="1400" dirty="0">
                <a:effectLst/>
                <a:latin typeface="Calibri" panose="020F0502020204030204" pitchFamily="34" charset="0"/>
                <a:ea typeface="Calibri" panose="020F0502020204030204" pitchFamily="34" charset="0"/>
              </a:rPr>
              <a:t> in delay and </a:t>
            </a:r>
            <a:r>
              <a:rPr lang="pt-BR" sz="1400" dirty="0" err="1">
                <a:effectLst/>
                <a:latin typeface="Calibri" panose="020F0502020204030204" pitchFamily="34" charset="0"/>
                <a:ea typeface="Calibri" panose="020F0502020204030204" pitchFamily="34" charset="0"/>
              </a:rPr>
              <a:t>probability</a:t>
            </a:r>
            <a:r>
              <a:rPr lang="pt-BR" sz="1400" dirty="0">
                <a:effectLst/>
                <a:latin typeface="Calibri" panose="020F0502020204030204" pitchFamily="34" charset="0"/>
                <a:ea typeface="Calibri" panose="020F0502020204030204" pitchFamily="34" charset="0"/>
              </a:rPr>
              <a:t> discounting </a:t>
            </a:r>
            <a:r>
              <a:rPr lang="pt-BR" sz="1400" dirty="0" err="1">
                <a:effectLst/>
                <a:latin typeface="Calibri" panose="020F0502020204030204" pitchFamily="34" charset="0"/>
                <a:ea typeface="Calibri" panose="020F0502020204030204" pitchFamily="34" charset="0"/>
              </a:rPr>
              <a:t>tasks</a:t>
            </a:r>
            <a:r>
              <a:rPr lang="pt-BR" sz="1400" dirty="0">
                <a:effectLst/>
                <a:latin typeface="Calibri" panose="020F0502020204030204" pitchFamily="34" charset="0"/>
                <a:ea typeface="Calibri" panose="020F0502020204030204" pitchFamily="34" charset="0"/>
              </a:rPr>
              <a:t>. </a:t>
            </a:r>
            <a:r>
              <a:rPr lang="pt-BR" sz="1400" i="1" dirty="0" err="1">
                <a:effectLst/>
                <a:latin typeface="Calibri" panose="020F0502020204030204" pitchFamily="34" charset="0"/>
                <a:ea typeface="Calibri" panose="020F0502020204030204" pitchFamily="34" charset="0"/>
              </a:rPr>
              <a:t>Behavioural</a:t>
            </a:r>
            <a:r>
              <a:rPr lang="pt-BR" sz="1400" i="1" dirty="0">
                <a:effectLst/>
                <a:latin typeface="Calibri" panose="020F0502020204030204" pitchFamily="34" charset="0"/>
                <a:ea typeface="Calibri" panose="020F0502020204030204" pitchFamily="34" charset="0"/>
              </a:rPr>
              <a:t> Processes</a:t>
            </a:r>
            <a:r>
              <a:rPr lang="pt-BR" sz="1400" dirty="0">
                <a:effectLst/>
                <a:latin typeface="Calibri" panose="020F0502020204030204" pitchFamily="34" charset="0"/>
                <a:ea typeface="Calibri" panose="020F0502020204030204" pitchFamily="34" charset="0"/>
              </a:rPr>
              <a:t>, </a:t>
            </a:r>
            <a:r>
              <a:rPr lang="pt-BR" sz="1400" i="1" dirty="0">
                <a:effectLst/>
                <a:latin typeface="Calibri" panose="020F0502020204030204" pitchFamily="34" charset="0"/>
                <a:ea typeface="Calibri" panose="020F0502020204030204" pitchFamily="34" charset="0"/>
              </a:rPr>
              <a:t>149</a:t>
            </a:r>
            <a:r>
              <a:rPr lang="pt-BR" sz="1400" dirty="0">
                <a:effectLst/>
                <a:latin typeface="Calibri" panose="020F0502020204030204" pitchFamily="34" charset="0"/>
                <a:ea typeface="Calibri" panose="020F0502020204030204" pitchFamily="34" charset="0"/>
              </a:rPr>
              <a:t>(August 2017), 8–15. </a:t>
            </a:r>
            <a:r>
              <a:rPr lang="pt-BR" sz="1400" dirty="0">
                <a:effectLst/>
                <a:latin typeface="Calibri" panose="020F0502020204030204" pitchFamily="34" charset="0"/>
                <a:ea typeface="Calibri" panose="020F0502020204030204" pitchFamily="34" charset="0"/>
                <a:hlinkClick r:id="rId10"/>
              </a:rPr>
              <a:t>https://doi.org/10.1016/j.beproc.2018.01.014</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ea typeface="Calibri" panose="020F0502020204030204" pitchFamily="34" charset="0"/>
                <a:cs typeface="Times New Roman" panose="02020603050405020304" pitchFamily="18" charset="0"/>
              </a:rPr>
              <a:t>Rozema</a:t>
            </a:r>
            <a:r>
              <a:rPr lang="en-US" sz="1400" dirty="0">
                <a:effectLst/>
                <a:ea typeface="Calibri" panose="020F0502020204030204" pitchFamily="34" charset="0"/>
                <a:cs typeface="Times New Roman" panose="02020603050405020304" pitchFamily="18" charset="0"/>
              </a:rPr>
              <a:t>, R. (2015). Manga and the autistic mind. </a:t>
            </a:r>
            <a:r>
              <a:rPr lang="pt-BR" sz="1400" i="1" dirty="0" err="1">
                <a:effectLst/>
                <a:ea typeface="Calibri" panose="020F0502020204030204" pitchFamily="34" charset="0"/>
                <a:cs typeface="Times New Roman" panose="02020603050405020304" pitchFamily="18" charset="0"/>
              </a:rPr>
              <a:t>English</a:t>
            </a:r>
            <a:r>
              <a:rPr lang="pt-BR" sz="1400" i="1" dirty="0">
                <a:effectLst/>
                <a:ea typeface="Calibri" panose="020F0502020204030204" pitchFamily="34" charset="0"/>
                <a:cs typeface="Times New Roman" panose="02020603050405020304" pitchFamily="18" charset="0"/>
              </a:rPr>
              <a:t> </a:t>
            </a:r>
            <a:r>
              <a:rPr lang="pt-BR" sz="1400" i="1" dirty="0" err="1">
                <a:effectLst/>
                <a:ea typeface="Calibri" panose="020F0502020204030204" pitchFamily="34" charset="0"/>
                <a:cs typeface="Times New Roman" panose="02020603050405020304" pitchFamily="18" charset="0"/>
              </a:rPr>
              <a:t>Journal</a:t>
            </a:r>
            <a:r>
              <a:rPr lang="pt-BR" sz="1400" dirty="0">
                <a:effectLst/>
                <a:ea typeface="Calibri" panose="020F0502020204030204" pitchFamily="34" charset="0"/>
                <a:cs typeface="Times New Roman" panose="02020603050405020304" pitchFamily="18" charset="0"/>
              </a:rPr>
              <a:t>, 60-68. </a:t>
            </a:r>
            <a:r>
              <a:rPr lang="pt-BR" sz="1400" b="0" i="0" dirty="0">
                <a:effectLst/>
                <a:latin typeface="GT America Standard"/>
                <a:hlinkClick r:id="rId11"/>
              </a:rPr>
              <a:t>https://www.jstor.org/stable/24484486</a:t>
            </a:r>
            <a:endParaRPr lang="pt-BR" sz="1400" b="0" i="0" dirty="0">
              <a:effectLst/>
              <a:latin typeface="GT America Standard"/>
            </a:endParaRPr>
          </a:p>
          <a:p>
            <a:pPr marL="228600" indent="-228600" algn="just">
              <a:spcAft>
                <a:spcPts val="600"/>
              </a:spcAft>
            </a:pPr>
            <a:r>
              <a:rPr lang="en-GB" sz="1400" dirty="0" err="1">
                <a:effectLst/>
                <a:latin typeface="Calibri" panose="020F0502020204030204" pitchFamily="34" charset="0"/>
                <a:ea typeface="Times New Roman" panose="02020603050405020304" pitchFamily="18" charset="0"/>
                <a:cs typeface="Calibri" panose="020F0502020204030204" pitchFamily="34" charset="0"/>
              </a:rPr>
              <a:t>Sailer</a:t>
            </a:r>
            <a:r>
              <a:rPr lang="en-GB" sz="1400" dirty="0">
                <a:effectLst/>
                <a:latin typeface="Calibri" panose="020F0502020204030204" pitchFamily="34" charset="0"/>
                <a:ea typeface="Times New Roman" panose="02020603050405020304" pitchFamily="18" charset="0"/>
                <a:cs typeface="Calibri" panose="020F0502020204030204" pitchFamily="34" charset="0"/>
              </a:rPr>
              <a:t>, M., Ulrich, J., Katharina, S., &amp; Mandl, H. (2017). Computers in Human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Behavior</a:t>
            </a:r>
            <a:r>
              <a:rPr lang="en-GB" sz="1400" dirty="0">
                <a:effectLst/>
                <a:latin typeface="Calibri" panose="020F0502020204030204" pitchFamily="34" charset="0"/>
                <a:ea typeface="Times New Roman" panose="02020603050405020304" pitchFamily="18" charset="0"/>
                <a:cs typeface="Calibri" panose="020F0502020204030204" pitchFamily="34" charset="0"/>
              </a:rPr>
              <a:t> How gamification motivates: An experimental study of the effects of specific game design elements on psychological need satisfaction. </a:t>
            </a:r>
            <a:r>
              <a:rPr lang="en-GB" sz="1400" i="1" dirty="0">
                <a:effectLst/>
                <a:latin typeface="Calibri" panose="020F0502020204030204" pitchFamily="34" charset="0"/>
                <a:ea typeface="Times New Roman" panose="02020603050405020304" pitchFamily="18" charset="0"/>
                <a:cs typeface="Calibri" panose="020F0502020204030204" pitchFamily="34" charset="0"/>
              </a:rPr>
              <a:t>Computers in Human </a:t>
            </a:r>
            <a:r>
              <a:rPr lang="en-GB" sz="1400" i="1" dirty="0" err="1">
                <a:effectLst/>
                <a:latin typeface="Calibri" panose="020F0502020204030204" pitchFamily="34" charset="0"/>
                <a:ea typeface="Times New Roman" panose="02020603050405020304" pitchFamily="18" charset="0"/>
                <a:cs typeface="Calibri" panose="020F0502020204030204" pitchFamily="34" charset="0"/>
              </a:rPr>
              <a:t>Behavior</a:t>
            </a:r>
            <a:r>
              <a:rPr lang="en-GB" sz="1400" dirty="0">
                <a:effectLst/>
                <a:latin typeface="Calibri" panose="020F0502020204030204" pitchFamily="34" charset="0"/>
                <a:ea typeface="Times New Roman" panose="02020603050405020304" pitchFamily="18" charset="0"/>
                <a:cs typeface="Calibri" panose="020F0502020204030204" pitchFamily="34" charset="0"/>
              </a:rPr>
              <a:t>, </a:t>
            </a:r>
            <a:r>
              <a:rPr lang="en-GB" sz="1400" i="1" dirty="0">
                <a:effectLst/>
                <a:latin typeface="Calibri" panose="020F0502020204030204" pitchFamily="34" charset="0"/>
                <a:ea typeface="Times New Roman" panose="02020603050405020304" pitchFamily="18" charset="0"/>
                <a:cs typeface="Calibri" panose="020F0502020204030204" pitchFamily="34" charset="0"/>
              </a:rPr>
              <a:t>69</a:t>
            </a:r>
            <a:r>
              <a:rPr lang="en-GB" sz="1400" dirty="0">
                <a:effectLst/>
                <a:latin typeface="Calibri" panose="020F0502020204030204" pitchFamily="34" charset="0"/>
                <a:ea typeface="Times New Roman" panose="02020603050405020304" pitchFamily="18" charset="0"/>
                <a:cs typeface="Calibri" panose="020F0502020204030204" pitchFamily="34" charset="0"/>
              </a:rPr>
              <a:t>, 371–380. </a:t>
            </a:r>
            <a:r>
              <a:rPr lang="en-GB" sz="1400" u="sng" dirty="0">
                <a:solidFill>
                  <a:srgbClr val="1155CC"/>
                </a:solidFill>
                <a:effectLst/>
                <a:latin typeface="Calibri" panose="020F0502020204030204" pitchFamily="34" charset="0"/>
                <a:ea typeface="Times New Roman" panose="02020603050405020304" pitchFamily="18" charset="0"/>
                <a:cs typeface="Calibri" panose="020F0502020204030204" pitchFamily="34" charset="0"/>
                <a:hlinkClick r:id="rId12"/>
              </a:rPr>
              <a:t>http://doi.org/10.1016/j.chb.2016.12.03</a:t>
            </a:r>
            <a:endParaRPr lang="en-GB" sz="1400" u="sng" dirty="0">
              <a:solidFill>
                <a:srgbClr val="1155CC"/>
              </a:solidFill>
              <a:effectLst/>
              <a:latin typeface="Calibri" panose="020F0502020204030204" pitchFamily="34" charset="0"/>
              <a:ea typeface="Times New Roman" panose="02020603050405020304" pitchFamily="18" charset="0"/>
              <a:cs typeface="Calibri" panose="020F0502020204030204" pitchFamily="34" charset="0"/>
            </a:endParaRPr>
          </a:p>
          <a:p>
            <a:pPr marL="228600" indent="-228600" algn="just">
              <a:spcAft>
                <a:spcPts val="600"/>
              </a:spcAft>
            </a:pP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endParaRPr lang="pt-BR" sz="1400" dirty="0">
              <a:effectLst/>
              <a:ea typeface="Calibri" panose="020F0502020204030204" pitchFamily="34" charset="0"/>
              <a:cs typeface="Times New Roman" panose="02020603050405020304" pitchFamily="18" charset="0"/>
            </a:endParaRPr>
          </a:p>
          <a:p>
            <a:pPr algn="just">
              <a:spcAft>
                <a:spcPts val="600"/>
              </a:spcAft>
            </a:pPr>
            <a:endParaRPr lang="pt-BR" sz="1100" dirty="0"/>
          </a:p>
        </p:txBody>
      </p:sp>
      <p:sp>
        <p:nvSpPr>
          <p:cNvPr id="7" name="CaixaDeTexto 6">
            <a:extLst>
              <a:ext uri="{FF2B5EF4-FFF2-40B4-BE49-F238E27FC236}">
                <a16:creationId xmlns:a16="http://schemas.microsoft.com/office/drawing/2014/main" id="{94C2D99E-CC71-9187-9793-D812E611686E}"/>
              </a:ext>
            </a:extLst>
          </p:cNvPr>
          <p:cNvSpPr txBox="1"/>
          <p:nvPr/>
        </p:nvSpPr>
        <p:spPr>
          <a:xfrm>
            <a:off x="6318584" y="147592"/>
            <a:ext cx="418704" cy="369332"/>
          </a:xfrm>
          <a:prstGeom prst="rect">
            <a:avLst/>
          </a:prstGeom>
          <a:noFill/>
        </p:spPr>
        <p:txBody>
          <a:bodyPr wrap="none" rtlCol="0">
            <a:spAutoFit/>
          </a:bodyPr>
          <a:lstStyle/>
          <a:p>
            <a:r>
              <a:rPr lang="pt-BR" dirty="0"/>
              <a:t>59</a:t>
            </a:r>
          </a:p>
        </p:txBody>
      </p:sp>
    </p:spTree>
    <p:extLst>
      <p:ext uri="{BB962C8B-B14F-4D97-AF65-F5344CB8AC3E}">
        <p14:creationId xmlns:p14="http://schemas.microsoft.com/office/powerpoint/2010/main" val="3718193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629344"/>
            <a:ext cx="5915025" cy="8756243"/>
          </a:xfrm>
          <a:prstGeom prst="rect">
            <a:avLst/>
          </a:prstGeom>
          <a:noFill/>
        </p:spPr>
        <p:txBody>
          <a:bodyPr wrap="square" rtlCol="0">
            <a:spAutoFit/>
          </a:bodyPr>
          <a:lstStyle/>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Scheres</a:t>
            </a:r>
            <a:r>
              <a:rPr lang="en-US" sz="1400" dirty="0">
                <a:effectLst/>
                <a:latin typeface="Calibri" panose="020F0502020204030204" pitchFamily="34" charset="0"/>
                <a:ea typeface="Calibri" panose="020F0502020204030204" pitchFamily="34" charset="0"/>
                <a:cs typeface="Calibri" panose="020F0502020204030204" pitchFamily="34" charset="0"/>
              </a:rPr>
              <a:t>, A., Dijkstra, M., Ainslie, E., Balkan, J., Reynolds, B., </a:t>
            </a:r>
            <a:r>
              <a:rPr lang="en-US" sz="1400" dirty="0" err="1">
                <a:effectLst/>
                <a:latin typeface="Calibri" panose="020F0502020204030204" pitchFamily="34" charset="0"/>
                <a:ea typeface="Calibri" panose="020F0502020204030204" pitchFamily="34" charset="0"/>
                <a:cs typeface="Calibri" panose="020F0502020204030204" pitchFamily="34" charset="0"/>
              </a:rPr>
              <a:t>Sonuga-Barke</a:t>
            </a:r>
            <a:r>
              <a:rPr lang="en-US" sz="1400" dirty="0">
                <a:effectLst/>
                <a:latin typeface="Calibri" panose="020F0502020204030204" pitchFamily="34" charset="0"/>
                <a:ea typeface="Calibri" panose="020F0502020204030204" pitchFamily="34" charset="0"/>
                <a:cs typeface="Calibri" panose="020F0502020204030204" pitchFamily="34" charset="0"/>
              </a:rPr>
              <a:t>, E., &amp; Castellanos, F. X. (2006). Temporal and probabilistic discounting of rewards in children and adolescents: effects of age and ADHD symptoms. </a:t>
            </a:r>
            <a:r>
              <a:rPr lang="en-US" sz="1400" i="1" dirty="0" err="1">
                <a:effectLst/>
                <a:latin typeface="Calibri" panose="020F0502020204030204" pitchFamily="34" charset="0"/>
                <a:ea typeface="Calibri" panose="020F0502020204030204" pitchFamily="34" charset="0"/>
                <a:cs typeface="Calibri" panose="020F0502020204030204" pitchFamily="34" charset="0"/>
              </a:rPr>
              <a:t>Neuropsychologia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44</a:t>
            </a:r>
            <a:r>
              <a:rPr lang="en-US" sz="1400" dirty="0">
                <a:effectLst/>
                <a:latin typeface="Calibri" panose="020F0502020204030204" pitchFamily="34" charset="0"/>
                <a:ea typeface="Calibri" panose="020F0502020204030204" pitchFamily="34" charset="0"/>
                <a:cs typeface="Calibri" panose="020F0502020204030204" pitchFamily="34" charset="0"/>
              </a:rPr>
              <a:t>(11), 2092–2103.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4"/>
              </a:rPr>
              <a:t>https://doi.org/10.1016/j.neuropsychologia.2005.10.012</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ea typeface="Times New Roman" panose="02020603050405020304" pitchFamily="18" charset="0"/>
                <a:cs typeface="Arial" panose="020B0604020202020204" pitchFamily="34" charset="0"/>
              </a:rPr>
              <a:t>Scheres</a:t>
            </a:r>
            <a:r>
              <a:rPr lang="en-US" sz="1400" dirty="0">
                <a:effectLst/>
                <a:ea typeface="Times New Roman" panose="02020603050405020304" pitchFamily="18" charset="0"/>
                <a:cs typeface="Arial" panose="020B0604020202020204" pitchFamily="34" charset="0"/>
              </a:rPr>
              <a:t>, A., Lee,  A, &amp; </a:t>
            </a:r>
            <a:r>
              <a:rPr lang="en-US" sz="1400" dirty="0" err="1">
                <a:effectLst/>
                <a:ea typeface="Times New Roman" panose="02020603050405020304" pitchFamily="18" charset="0"/>
                <a:cs typeface="Arial" panose="020B0604020202020204" pitchFamily="34" charset="0"/>
              </a:rPr>
              <a:t>Sumiya</a:t>
            </a:r>
            <a:r>
              <a:rPr lang="en-US" sz="1400" dirty="0">
                <a:effectLst/>
                <a:ea typeface="Times New Roman" panose="02020603050405020304" pitchFamily="18" charset="0"/>
                <a:cs typeface="Arial" panose="020B0604020202020204" pitchFamily="34" charset="0"/>
              </a:rPr>
              <a:t>, M. (2008). Temporal reward discounting and ADHD: task and symptom specific effects. </a:t>
            </a:r>
            <a:r>
              <a:rPr lang="en-US" sz="1400" i="1" dirty="0">
                <a:effectLst/>
                <a:ea typeface="Times New Roman" panose="02020603050405020304" pitchFamily="18" charset="0"/>
                <a:cs typeface="Arial" panose="020B0604020202020204" pitchFamily="34" charset="0"/>
              </a:rPr>
              <a:t>Journal of Neural Transmission (Vienna, Austria : 1996)</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115</a:t>
            </a:r>
            <a:r>
              <a:rPr lang="en-US" sz="1400" dirty="0">
                <a:effectLst/>
                <a:ea typeface="Times New Roman" panose="02020603050405020304" pitchFamily="18" charset="0"/>
                <a:cs typeface="Arial" panose="020B0604020202020204" pitchFamily="34" charset="0"/>
              </a:rPr>
              <a:t>(2), 221–6. </a:t>
            </a:r>
            <a:r>
              <a:rPr lang="en-US" sz="1400" u="sng" dirty="0">
                <a:solidFill>
                  <a:srgbClr val="0563C1"/>
                </a:solidFill>
                <a:effectLst/>
                <a:ea typeface="Times New Roman" panose="02020603050405020304" pitchFamily="18" charset="0"/>
                <a:cs typeface="Arial" panose="020B0604020202020204" pitchFamily="34" charset="0"/>
                <a:hlinkClick r:id="rId5"/>
              </a:rPr>
              <a:t>http://doi.org/10.1007/s00702-007-0813-6</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Scheres</a:t>
            </a:r>
            <a:r>
              <a:rPr lang="en-US" sz="1400" dirty="0">
                <a:effectLst/>
                <a:latin typeface="Calibri" panose="020F0502020204030204" pitchFamily="34" charset="0"/>
                <a:ea typeface="Calibri" panose="020F0502020204030204" pitchFamily="34" charset="0"/>
                <a:cs typeface="Calibri" panose="020F0502020204030204" pitchFamily="34" charset="0"/>
              </a:rPr>
              <a:t>, A., </a:t>
            </a:r>
            <a:r>
              <a:rPr lang="en-US" sz="1400" dirty="0" err="1">
                <a:effectLst/>
                <a:latin typeface="Calibri" panose="020F0502020204030204" pitchFamily="34" charset="0"/>
                <a:ea typeface="Calibri" panose="020F0502020204030204" pitchFamily="34" charset="0"/>
                <a:cs typeface="Calibri" panose="020F0502020204030204" pitchFamily="34" charset="0"/>
              </a:rPr>
              <a:t>Sumiya</a:t>
            </a:r>
            <a:r>
              <a:rPr lang="en-US" sz="1400" dirty="0">
                <a:effectLst/>
                <a:latin typeface="Calibri" panose="020F0502020204030204" pitchFamily="34" charset="0"/>
                <a:ea typeface="Calibri" panose="020F0502020204030204" pitchFamily="34" charset="0"/>
                <a:cs typeface="Calibri" panose="020F0502020204030204" pitchFamily="34" charset="0"/>
              </a:rPr>
              <a:t>, M., &amp; </a:t>
            </a:r>
            <a:r>
              <a:rPr lang="en-US" sz="1400" dirty="0" err="1">
                <a:effectLst/>
                <a:latin typeface="Calibri" panose="020F0502020204030204" pitchFamily="34" charset="0"/>
                <a:ea typeface="Calibri" panose="020F0502020204030204" pitchFamily="34" charset="0"/>
                <a:cs typeface="Calibri" panose="020F0502020204030204" pitchFamily="34" charset="0"/>
              </a:rPr>
              <a:t>Thoeny</a:t>
            </a:r>
            <a:r>
              <a:rPr lang="en-US" sz="1400" dirty="0">
                <a:effectLst/>
                <a:latin typeface="Calibri" panose="020F0502020204030204" pitchFamily="34" charset="0"/>
                <a:ea typeface="Calibri" panose="020F0502020204030204" pitchFamily="34" charset="0"/>
                <a:cs typeface="Calibri" panose="020F0502020204030204" pitchFamily="34" charset="0"/>
              </a:rPr>
              <a:t>, A. L. E. E. (2010a). </a:t>
            </a:r>
            <a:r>
              <a:rPr lang="en-US" sz="1400" i="1" dirty="0">
                <a:effectLst/>
                <a:latin typeface="Calibri" panose="020F0502020204030204" pitchFamily="34" charset="0"/>
                <a:ea typeface="Calibri" panose="020F0502020204030204" pitchFamily="34" charset="0"/>
                <a:cs typeface="Calibri" panose="020F0502020204030204" pitchFamily="34" charset="0"/>
              </a:rPr>
              <a:t>Studying the relation between temporal reward discounting tasks used in populations with ADHD : A factor analysis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19</a:t>
            </a:r>
            <a:r>
              <a:rPr lang="en-US" sz="1400" dirty="0">
                <a:effectLst/>
                <a:latin typeface="Calibri" panose="020F0502020204030204" pitchFamily="34" charset="0"/>
                <a:ea typeface="Calibri" panose="020F0502020204030204" pitchFamily="34" charset="0"/>
                <a:cs typeface="Calibri" panose="020F0502020204030204" pitchFamily="34" charset="0"/>
              </a:rPr>
              <a:t>(April), 167–176.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https://doi.org/10.1002/mpr</a:t>
            </a: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Scheres</a:t>
            </a:r>
            <a:r>
              <a:rPr lang="en-US" sz="1400" dirty="0">
                <a:effectLst/>
                <a:latin typeface="Calibri" panose="020F0502020204030204" pitchFamily="34" charset="0"/>
                <a:ea typeface="Calibri" panose="020F0502020204030204" pitchFamily="34" charset="0"/>
                <a:cs typeface="Calibri" panose="020F0502020204030204" pitchFamily="34" charset="0"/>
              </a:rPr>
              <a:t>, A., </a:t>
            </a:r>
            <a:r>
              <a:rPr lang="en-US" sz="1400" dirty="0" err="1">
                <a:effectLst/>
                <a:latin typeface="Calibri" panose="020F0502020204030204" pitchFamily="34" charset="0"/>
                <a:ea typeface="Calibri" panose="020F0502020204030204" pitchFamily="34" charset="0"/>
                <a:cs typeface="Calibri" panose="020F0502020204030204" pitchFamily="34" charset="0"/>
              </a:rPr>
              <a:t>Tontsch</a:t>
            </a:r>
            <a:r>
              <a:rPr lang="en-US" sz="1400" dirty="0">
                <a:effectLst/>
                <a:latin typeface="Calibri" panose="020F0502020204030204" pitchFamily="34" charset="0"/>
                <a:ea typeface="Calibri" panose="020F0502020204030204" pitchFamily="34" charset="0"/>
                <a:cs typeface="Calibri" panose="020F0502020204030204" pitchFamily="34" charset="0"/>
              </a:rPr>
              <a:t>, C., </a:t>
            </a:r>
            <a:r>
              <a:rPr lang="en-US" sz="1400" dirty="0" err="1">
                <a:effectLst/>
                <a:latin typeface="Calibri" panose="020F0502020204030204" pitchFamily="34" charset="0"/>
                <a:ea typeface="Calibri" panose="020F0502020204030204" pitchFamily="34" charset="0"/>
                <a:cs typeface="Calibri" panose="020F0502020204030204" pitchFamily="34" charset="0"/>
              </a:rPr>
              <a:t>Thoeny</a:t>
            </a:r>
            <a:r>
              <a:rPr lang="en-US" sz="1400" dirty="0">
                <a:effectLst/>
                <a:latin typeface="Calibri" panose="020F0502020204030204" pitchFamily="34" charset="0"/>
                <a:ea typeface="Calibri" panose="020F0502020204030204" pitchFamily="34" charset="0"/>
                <a:cs typeface="Calibri" panose="020F0502020204030204" pitchFamily="34" charset="0"/>
              </a:rPr>
              <a:t>, A. L., &amp; </a:t>
            </a:r>
            <a:r>
              <a:rPr lang="en-US" sz="1400" dirty="0" err="1">
                <a:effectLst/>
                <a:latin typeface="Calibri" panose="020F0502020204030204" pitchFamily="34" charset="0"/>
                <a:ea typeface="Calibri" panose="020F0502020204030204" pitchFamily="34" charset="0"/>
                <a:cs typeface="Calibri" panose="020F0502020204030204" pitchFamily="34" charset="0"/>
              </a:rPr>
              <a:t>Kaczkurkin</a:t>
            </a:r>
            <a:r>
              <a:rPr lang="en-US" sz="1400" dirty="0">
                <a:effectLst/>
                <a:latin typeface="Calibri" panose="020F0502020204030204" pitchFamily="34" charset="0"/>
                <a:ea typeface="Calibri" panose="020F0502020204030204" pitchFamily="34" charset="0"/>
                <a:cs typeface="Calibri" panose="020F0502020204030204" pitchFamily="34" charset="0"/>
              </a:rPr>
              <a:t>, A. (2010b). Temporal reward discounting in attention-deficit/hyperactivity disorder: the contribution of symptom domains, reward magnitude, and session length. </a:t>
            </a:r>
            <a:r>
              <a:rPr lang="en-US" sz="1400" i="1" dirty="0">
                <a:effectLst/>
                <a:latin typeface="Calibri" panose="020F0502020204030204" pitchFamily="34" charset="0"/>
                <a:ea typeface="Calibri" panose="020F0502020204030204" pitchFamily="34" charset="0"/>
                <a:cs typeface="Calibri" panose="020F0502020204030204" pitchFamily="34" charset="0"/>
              </a:rPr>
              <a:t>Biological Psychiatry</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67</a:t>
            </a:r>
            <a:r>
              <a:rPr lang="en-US" sz="1400" dirty="0">
                <a:effectLst/>
                <a:latin typeface="Calibri" panose="020F0502020204030204" pitchFamily="34" charset="0"/>
                <a:ea typeface="Calibri" panose="020F0502020204030204" pitchFamily="34" charset="0"/>
                <a:cs typeface="Calibri" panose="020F0502020204030204" pitchFamily="34" charset="0"/>
              </a:rPr>
              <a:t>(7), 641–648.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7"/>
              </a:rPr>
              <a:t>https://doi.org/10.1016/j.biopsych.2009.10.033</a:t>
            </a: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Scheres</a:t>
            </a:r>
            <a:r>
              <a:rPr lang="en-US" sz="1400" dirty="0">
                <a:effectLst/>
                <a:latin typeface="Calibri" panose="020F0502020204030204" pitchFamily="34" charset="0"/>
                <a:ea typeface="Calibri" panose="020F0502020204030204" pitchFamily="34" charset="0"/>
                <a:cs typeface="Calibri" panose="020F0502020204030204" pitchFamily="34" charset="0"/>
              </a:rPr>
              <a:t>, A., </a:t>
            </a:r>
            <a:r>
              <a:rPr lang="en-US" sz="1400" dirty="0" err="1">
                <a:effectLst/>
                <a:latin typeface="Calibri" panose="020F0502020204030204" pitchFamily="34" charset="0"/>
                <a:ea typeface="Calibri" panose="020F0502020204030204" pitchFamily="34" charset="0"/>
                <a:cs typeface="Calibri" panose="020F0502020204030204" pitchFamily="34" charset="0"/>
              </a:rPr>
              <a:t>Tontsch</a:t>
            </a:r>
            <a:r>
              <a:rPr lang="en-US" sz="1400" dirty="0">
                <a:effectLst/>
                <a:latin typeface="Calibri" panose="020F0502020204030204" pitchFamily="34" charset="0"/>
                <a:ea typeface="Calibri" panose="020F0502020204030204" pitchFamily="34" charset="0"/>
                <a:cs typeface="Calibri" panose="020F0502020204030204" pitchFamily="34" charset="0"/>
              </a:rPr>
              <a:t>, C., </a:t>
            </a:r>
            <a:r>
              <a:rPr lang="en-US" sz="1400" dirty="0" err="1">
                <a:effectLst/>
                <a:latin typeface="Calibri" panose="020F0502020204030204" pitchFamily="34" charset="0"/>
                <a:ea typeface="Calibri" panose="020F0502020204030204" pitchFamily="34" charset="0"/>
                <a:cs typeface="Calibri" panose="020F0502020204030204" pitchFamily="34" charset="0"/>
              </a:rPr>
              <a:t>Thoeny</a:t>
            </a:r>
            <a:r>
              <a:rPr lang="en-US" sz="1400" dirty="0">
                <a:effectLst/>
                <a:latin typeface="Calibri" panose="020F0502020204030204" pitchFamily="34" charset="0"/>
                <a:ea typeface="Calibri" panose="020F0502020204030204" pitchFamily="34" charset="0"/>
                <a:cs typeface="Calibri" panose="020F0502020204030204" pitchFamily="34" charset="0"/>
              </a:rPr>
              <a:t>, A. L., &amp; </a:t>
            </a:r>
            <a:r>
              <a:rPr lang="en-US" sz="1400" dirty="0" err="1">
                <a:effectLst/>
                <a:latin typeface="Calibri" panose="020F0502020204030204" pitchFamily="34" charset="0"/>
                <a:ea typeface="Calibri" panose="020F0502020204030204" pitchFamily="34" charset="0"/>
                <a:cs typeface="Calibri" panose="020F0502020204030204" pitchFamily="34" charset="0"/>
              </a:rPr>
              <a:t>Sumiya</a:t>
            </a:r>
            <a:r>
              <a:rPr lang="en-US" sz="1400" dirty="0">
                <a:effectLst/>
                <a:latin typeface="Calibri" panose="020F0502020204030204" pitchFamily="34" charset="0"/>
                <a:ea typeface="Calibri" panose="020F0502020204030204" pitchFamily="34" charset="0"/>
                <a:cs typeface="Calibri" panose="020F0502020204030204" pitchFamily="34" charset="0"/>
              </a:rPr>
              <a:t>, M. (2014). Temporal reward discounting in children, adolescents, and emerging adults during an experiential task. </a:t>
            </a:r>
            <a:r>
              <a:rPr lang="en-US" sz="1400" i="1" dirty="0">
                <a:effectLst/>
                <a:latin typeface="Calibri" panose="020F0502020204030204" pitchFamily="34" charset="0"/>
                <a:ea typeface="Calibri" panose="020F0502020204030204" pitchFamily="34" charset="0"/>
                <a:cs typeface="Calibri" panose="020F0502020204030204" pitchFamily="34" charset="0"/>
              </a:rPr>
              <a:t>Frontiers in Psychology</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5</a:t>
            </a:r>
            <a:r>
              <a:rPr lang="en-US" sz="1400" dirty="0">
                <a:effectLst/>
                <a:latin typeface="Calibri" panose="020F0502020204030204" pitchFamily="34" charset="0"/>
                <a:ea typeface="Calibri" panose="020F0502020204030204" pitchFamily="34" charset="0"/>
                <a:cs typeface="Calibri" panose="020F0502020204030204" pitchFamily="34" charset="0"/>
              </a:rPr>
              <a:t>(JUL).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8"/>
              </a:rPr>
              <a:t>https://doi.org/10.3389/fpsyg.2014.00711</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Schneider, W. (1991). Equipment is cheap, but the field must develop and support common software for psychological research.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Behavior Research Methods, Instruments, &amp; Computers</a:t>
            </a: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23</a:t>
            </a:r>
            <a:r>
              <a:rPr lang="en-US" sz="1400" dirty="0">
                <a:effectLst/>
                <a:latin typeface="Calibri" panose="020F0502020204030204" pitchFamily="34" charset="0"/>
                <a:ea typeface="Times New Roman" panose="02020603050405020304" pitchFamily="18" charset="0"/>
                <a:cs typeface="Calibri" panose="020F0502020204030204" pitchFamily="34" charset="0"/>
              </a:rPr>
              <a:t>(2), 114-116.</a:t>
            </a: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Smith, C. L., &amp; </a:t>
            </a:r>
            <a:r>
              <a:rPr lang="en-US" sz="1400" dirty="0" err="1">
                <a:effectLst/>
                <a:latin typeface="Calibri" panose="020F0502020204030204" pitchFamily="34" charset="0"/>
                <a:ea typeface="Calibri" panose="020F0502020204030204" pitchFamily="34" charset="0"/>
                <a:cs typeface="Calibri" panose="020F0502020204030204" pitchFamily="34" charset="0"/>
              </a:rPr>
              <a:t>Hantula</a:t>
            </a:r>
            <a:r>
              <a:rPr lang="en-US" sz="1400" dirty="0">
                <a:effectLst/>
                <a:latin typeface="Calibri" panose="020F0502020204030204" pitchFamily="34" charset="0"/>
                <a:ea typeface="Calibri" panose="020F0502020204030204" pitchFamily="34" charset="0"/>
                <a:cs typeface="Calibri" panose="020F0502020204030204" pitchFamily="34" charset="0"/>
              </a:rPr>
              <a:t>, D. A. (2008). Methodological considerations in the study of delay discounting in intertemporal choice: A comparison of tasks and modes. </a:t>
            </a:r>
            <a:r>
              <a:rPr lang="en-US" sz="1400" i="1" dirty="0">
                <a:effectLst/>
                <a:latin typeface="Calibri" panose="020F0502020204030204" pitchFamily="34" charset="0"/>
                <a:ea typeface="Calibri" panose="020F0502020204030204" pitchFamily="34" charset="0"/>
                <a:cs typeface="Calibri" panose="020F0502020204030204" pitchFamily="34" charset="0"/>
              </a:rPr>
              <a:t>Behavior Research Methods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40</a:t>
            </a:r>
            <a:r>
              <a:rPr lang="en-US" sz="1400" dirty="0">
                <a:effectLst/>
                <a:latin typeface="Calibri" panose="020F0502020204030204" pitchFamily="34" charset="0"/>
                <a:ea typeface="Calibri" panose="020F0502020204030204" pitchFamily="34" charset="0"/>
                <a:cs typeface="Calibri" panose="020F0502020204030204" pitchFamily="34" charset="0"/>
              </a:rPr>
              <a:t>(4), 940–953.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9"/>
              </a:rPr>
              <a:t>https://doi.org/10.3758/BRM.40.4.940</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Staubitz</a:t>
            </a:r>
            <a:r>
              <a:rPr lang="en-US" sz="1400" dirty="0">
                <a:effectLst/>
                <a:latin typeface="Calibri" panose="020F0502020204030204" pitchFamily="34" charset="0"/>
                <a:ea typeface="Calibri" panose="020F0502020204030204" pitchFamily="34" charset="0"/>
                <a:cs typeface="Calibri" panose="020F0502020204030204" pitchFamily="34" charset="0"/>
              </a:rPr>
              <a:t>, J. L., Lloyd, B. P., &amp; Reed, D. D. (2018). A Summary of Methods for Measuring Delay Discounting in Young Children. </a:t>
            </a:r>
            <a:r>
              <a:rPr lang="en-US" sz="1400" i="1" dirty="0">
                <a:effectLst/>
                <a:latin typeface="Calibri" panose="020F0502020204030204" pitchFamily="34" charset="0"/>
                <a:ea typeface="Calibri" panose="020F0502020204030204" pitchFamily="34" charset="0"/>
                <a:cs typeface="Calibri" panose="020F0502020204030204" pitchFamily="34" charset="0"/>
              </a:rPr>
              <a:t>Psychological Record</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68</a:t>
            </a:r>
            <a:r>
              <a:rPr lang="en-US" sz="1400" dirty="0">
                <a:effectLst/>
                <a:latin typeface="Calibri" panose="020F0502020204030204" pitchFamily="34" charset="0"/>
                <a:ea typeface="Calibri" panose="020F0502020204030204" pitchFamily="34" charset="0"/>
                <a:cs typeface="Calibri" panose="020F0502020204030204" pitchFamily="34" charset="0"/>
              </a:rPr>
              <a:t>(2), 239–253.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0"/>
              </a:rPr>
              <a:t>https://doi.org/10.1007/s40732-018-0292-1</a:t>
            </a:r>
            <a:endParaRPr lang="pt-BR" sz="1400" dirty="0">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Stevens, J. R. (2010). Intertemporal Choice. </a:t>
            </a:r>
            <a:r>
              <a:rPr lang="en-US" sz="1400" i="1" dirty="0">
                <a:effectLst/>
                <a:latin typeface="Calibri" panose="020F0502020204030204" pitchFamily="34" charset="0"/>
                <a:ea typeface="Calibri" panose="020F0502020204030204" pitchFamily="34" charset="0"/>
                <a:cs typeface="Calibri" panose="020F0502020204030204" pitchFamily="34" charset="0"/>
              </a:rPr>
              <a:t>Encyclopedia of Animal Behavior</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2</a:t>
            </a:r>
            <a:r>
              <a:rPr lang="en-US" sz="1400" dirty="0">
                <a:effectLst/>
                <a:latin typeface="Calibri" panose="020F0502020204030204" pitchFamily="34" charset="0"/>
                <a:ea typeface="Calibri" panose="020F0502020204030204" pitchFamily="34" charset="0"/>
                <a:cs typeface="Calibri" panose="020F0502020204030204" pitchFamily="34" charset="0"/>
              </a:rPr>
              <a:t>, 203–208.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1"/>
              </a:rPr>
              <a:t>https://doi.org/10.1002/9780470752937.ch21</a:t>
            </a: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Stevens, L., </a:t>
            </a:r>
            <a:r>
              <a:rPr lang="en-US" sz="1400" dirty="0" err="1">
                <a:effectLst/>
                <a:latin typeface="Calibri" panose="020F0502020204030204" pitchFamily="34" charset="0"/>
                <a:ea typeface="Calibri" panose="020F0502020204030204" pitchFamily="34" charset="0"/>
                <a:cs typeface="Calibri" panose="020F0502020204030204" pitchFamily="34" charset="0"/>
              </a:rPr>
              <a:t>Roeyers</a:t>
            </a:r>
            <a:r>
              <a:rPr lang="en-US" sz="1400" dirty="0">
                <a:effectLst/>
                <a:latin typeface="Calibri" panose="020F0502020204030204" pitchFamily="34" charset="0"/>
                <a:ea typeface="Calibri" panose="020F0502020204030204" pitchFamily="34" charset="0"/>
                <a:cs typeface="Calibri" panose="020F0502020204030204" pitchFamily="34" charset="0"/>
              </a:rPr>
              <a:t>, H., Dom, G., </a:t>
            </a:r>
            <a:r>
              <a:rPr lang="en-US" sz="1400" dirty="0" err="1">
                <a:effectLst/>
                <a:latin typeface="Calibri" panose="020F0502020204030204" pitchFamily="34" charset="0"/>
                <a:ea typeface="Calibri" panose="020F0502020204030204" pitchFamily="34" charset="0"/>
                <a:cs typeface="Calibri" panose="020F0502020204030204" pitchFamily="34" charset="0"/>
              </a:rPr>
              <a:t>Joos</a:t>
            </a:r>
            <a:r>
              <a:rPr lang="en-US" sz="1400" dirty="0">
                <a:effectLst/>
                <a:latin typeface="Calibri" panose="020F0502020204030204" pitchFamily="34" charset="0"/>
                <a:ea typeface="Calibri" panose="020F0502020204030204" pitchFamily="34" charset="0"/>
                <a:cs typeface="Calibri" panose="020F0502020204030204" pitchFamily="34" charset="0"/>
              </a:rPr>
              <a:t>, L., &amp; </a:t>
            </a:r>
            <a:r>
              <a:rPr lang="en-US" sz="1400" dirty="0" err="1">
                <a:effectLst/>
                <a:latin typeface="Calibri" panose="020F0502020204030204" pitchFamily="34" charset="0"/>
                <a:ea typeface="Calibri" panose="020F0502020204030204" pitchFamily="34" charset="0"/>
                <a:cs typeface="Calibri" panose="020F0502020204030204" pitchFamily="34" charset="0"/>
              </a:rPr>
              <a:t>Vanderplasschen</a:t>
            </a:r>
            <a:r>
              <a:rPr lang="en-US" sz="1400" dirty="0">
                <a:effectLst/>
                <a:latin typeface="Calibri" panose="020F0502020204030204" pitchFamily="34" charset="0"/>
                <a:ea typeface="Calibri" panose="020F0502020204030204" pitchFamily="34" charset="0"/>
                <a:cs typeface="Calibri" panose="020F0502020204030204" pitchFamily="34" charset="0"/>
              </a:rPr>
              <a:t>, W. (2015). Impulsivity in cocaine-dependent individuals with and without attention-deficit/hyperactivity disorder. </a:t>
            </a:r>
            <a:r>
              <a:rPr lang="en-US" sz="1400" i="1" dirty="0">
                <a:effectLst/>
                <a:latin typeface="Calibri" panose="020F0502020204030204" pitchFamily="34" charset="0"/>
                <a:ea typeface="Calibri" panose="020F0502020204030204" pitchFamily="34" charset="0"/>
                <a:cs typeface="Calibri" panose="020F0502020204030204" pitchFamily="34" charset="0"/>
              </a:rPr>
              <a:t>European Addiction Research</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21</a:t>
            </a:r>
            <a:r>
              <a:rPr lang="en-US" sz="1400" dirty="0">
                <a:effectLst/>
                <a:latin typeface="Calibri" panose="020F0502020204030204" pitchFamily="34" charset="0"/>
                <a:ea typeface="Calibri" panose="020F0502020204030204" pitchFamily="34" charset="0"/>
                <a:cs typeface="Calibri" panose="020F0502020204030204" pitchFamily="34" charset="0"/>
              </a:rPr>
              <a:t>(3), 131–143.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2"/>
              </a:rPr>
              <a:t>https://doi.org/10.1159/000369008</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418704" cy="369332"/>
          </a:xfrm>
          <a:prstGeom prst="rect">
            <a:avLst/>
          </a:prstGeom>
          <a:noFill/>
        </p:spPr>
        <p:txBody>
          <a:bodyPr wrap="none" rtlCol="0">
            <a:spAutoFit/>
          </a:bodyPr>
          <a:lstStyle/>
          <a:p>
            <a:r>
              <a:rPr lang="pt-BR" dirty="0"/>
              <a:t>60</a:t>
            </a:r>
          </a:p>
        </p:txBody>
      </p:sp>
    </p:spTree>
    <p:extLst>
      <p:ext uri="{BB962C8B-B14F-4D97-AF65-F5344CB8AC3E}">
        <p14:creationId xmlns:p14="http://schemas.microsoft.com/office/powerpoint/2010/main" val="248174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629344"/>
            <a:ext cx="5915025" cy="5293757"/>
          </a:xfrm>
          <a:prstGeom prst="rect">
            <a:avLst/>
          </a:prstGeom>
          <a:noFill/>
        </p:spPr>
        <p:txBody>
          <a:bodyPr wrap="square" rtlCol="0">
            <a:spAutoFit/>
          </a:bodyPr>
          <a:lstStyle/>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Tesch</a:t>
            </a:r>
            <a:r>
              <a:rPr lang="en-US" sz="1400" dirty="0">
                <a:effectLst/>
                <a:latin typeface="Calibri" panose="020F0502020204030204" pitchFamily="34" charset="0"/>
                <a:ea typeface="Calibri" panose="020F0502020204030204" pitchFamily="34" charset="0"/>
                <a:cs typeface="Calibri" panose="020F0502020204030204" pitchFamily="34" charset="0"/>
              </a:rPr>
              <a:t>, A. D., &amp; </a:t>
            </a:r>
            <a:r>
              <a:rPr lang="en-US" sz="1400" dirty="0" err="1">
                <a:effectLst/>
                <a:latin typeface="Calibri" panose="020F0502020204030204" pitchFamily="34" charset="0"/>
                <a:ea typeface="Calibri" panose="020F0502020204030204" pitchFamily="34" charset="0"/>
                <a:cs typeface="Calibri" panose="020F0502020204030204" pitchFamily="34" charset="0"/>
              </a:rPr>
              <a:t>Sanfey</a:t>
            </a:r>
            <a:r>
              <a:rPr lang="en-US" sz="1400" dirty="0">
                <a:effectLst/>
                <a:latin typeface="Calibri" panose="020F0502020204030204" pitchFamily="34" charset="0"/>
                <a:ea typeface="Calibri" panose="020F0502020204030204" pitchFamily="34" charset="0"/>
                <a:cs typeface="Calibri" panose="020F0502020204030204" pitchFamily="34" charset="0"/>
              </a:rPr>
              <a:t>, A. G. (2008). Models and methods in delay discounting. </a:t>
            </a:r>
            <a:r>
              <a:rPr lang="en-US" sz="1400" i="1" dirty="0">
                <a:effectLst/>
                <a:latin typeface="Calibri" panose="020F0502020204030204" pitchFamily="34" charset="0"/>
                <a:ea typeface="Calibri" panose="020F0502020204030204" pitchFamily="34" charset="0"/>
                <a:cs typeface="Calibri" panose="020F0502020204030204" pitchFamily="34" charset="0"/>
              </a:rPr>
              <a:t>Annals of the New York Academy of Sciences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1128</a:t>
            </a:r>
            <a:r>
              <a:rPr lang="en-US" sz="1400" dirty="0">
                <a:effectLst/>
                <a:latin typeface="Calibri" panose="020F0502020204030204" pitchFamily="34" charset="0"/>
                <a:ea typeface="Calibri" panose="020F0502020204030204" pitchFamily="34" charset="0"/>
                <a:cs typeface="Calibri" panose="020F0502020204030204" pitchFamily="34" charset="0"/>
              </a:rPr>
              <a:t>(Dd), 90–94.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4"/>
              </a:rPr>
              <a:t>https://doi.org/10.1196/annals.1399.010</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b="0" i="0" dirty="0" err="1">
                <a:effectLst/>
              </a:rPr>
              <a:t>Trepte</a:t>
            </a:r>
            <a:r>
              <a:rPr lang="en-US" sz="1400" b="0" i="0" dirty="0">
                <a:effectLst/>
              </a:rPr>
              <a:t>, S., &amp; Reinecke, L. (2010). Avatar creation and video game enjoyment: Effects of life-satisfaction, game competitiveness, and identification with the </a:t>
            </a:r>
            <a:r>
              <a:rPr lang="en-US" sz="1400" b="0" i="0" dirty="0" err="1">
                <a:effectLst/>
              </a:rPr>
              <a:t>avatar.</a:t>
            </a:r>
            <a:r>
              <a:rPr lang="en-US" sz="1400" b="0" i="1" dirty="0" err="1">
                <a:effectLst/>
              </a:rPr>
              <a:t>Journal</a:t>
            </a:r>
            <a:r>
              <a:rPr lang="en-US" sz="1400" b="0" i="1" dirty="0">
                <a:effectLst/>
              </a:rPr>
              <a:t> of Media Psychology: Theories, Methods, and Applications, 22</a:t>
            </a:r>
            <a:r>
              <a:rPr lang="en-US" sz="1400" b="0" i="0" dirty="0">
                <a:effectLst/>
              </a:rPr>
              <a:t>(4), 171–184</a:t>
            </a:r>
            <a:r>
              <a:rPr lang="en-US" sz="1400" b="0" i="0" dirty="0">
                <a:solidFill>
                  <a:srgbClr val="333333"/>
                </a:solidFill>
                <a:effectLst/>
              </a:rPr>
              <a:t>. </a:t>
            </a:r>
            <a:r>
              <a:rPr lang="en-US" sz="1400" b="0" i="0" dirty="0">
                <a:solidFill>
                  <a:srgbClr val="333333"/>
                </a:solidFill>
                <a:effectLst/>
                <a:hlinkClick r:id="rId5"/>
              </a:rPr>
              <a:t>https://doi.org/10.1027/1864-1105/a000022</a:t>
            </a:r>
            <a:endParaRPr lang="pt-BR" sz="1400" dirty="0">
              <a:effectLst/>
              <a:ea typeface="Calibri" panose="020F0502020204030204" pitchFamily="34" charset="0"/>
            </a:endParaRPr>
          </a:p>
          <a:p>
            <a:pPr marL="228600" indent="-228600" algn="just">
              <a:spcAft>
                <a:spcPts val="600"/>
              </a:spcAft>
            </a:pPr>
            <a:r>
              <a:rPr lang="en-GB" sz="1400" dirty="0" err="1">
                <a:effectLst/>
                <a:latin typeface="Calibri" panose="020F0502020204030204" pitchFamily="34" charset="0"/>
                <a:ea typeface="Times New Roman" panose="02020603050405020304" pitchFamily="18" charset="0"/>
                <a:cs typeface="Calibri" panose="020F0502020204030204" pitchFamily="34" charset="0"/>
              </a:rPr>
              <a:t>Turan</a:t>
            </a:r>
            <a:r>
              <a:rPr lang="en-GB" sz="1400" dirty="0">
                <a:effectLst/>
                <a:latin typeface="Calibri" panose="020F0502020204030204" pitchFamily="34" charset="0"/>
                <a:ea typeface="Times New Roman" panose="02020603050405020304" pitchFamily="18" charset="0"/>
                <a:cs typeface="Calibri" panose="020F0502020204030204" pitchFamily="34" charset="0"/>
              </a:rPr>
              <a:t>, Z.,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Avinc</a:t>
            </a:r>
            <a:r>
              <a:rPr lang="en-GB" sz="1400" dirty="0">
                <a:effectLst/>
                <a:latin typeface="Calibri" panose="020F0502020204030204" pitchFamily="34" charset="0"/>
                <a:ea typeface="Times New Roman" panose="02020603050405020304" pitchFamily="18" charset="0"/>
                <a:cs typeface="Calibri" panose="020F0502020204030204" pitchFamily="34" charset="0"/>
              </a:rPr>
              <a:t>, Z., Kara, K., &amp;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Goktas</a:t>
            </a:r>
            <a:r>
              <a:rPr lang="en-GB" sz="1400" dirty="0">
                <a:effectLst/>
                <a:latin typeface="Calibri" panose="020F0502020204030204" pitchFamily="34" charset="0"/>
                <a:ea typeface="Times New Roman" panose="02020603050405020304" pitchFamily="18" charset="0"/>
                <a:cs typeface="Calibri" panose="020F0502020204030204" pitchFamily="34" charset="0"/>
              </a:rPr>
              <a:t>, Y. (2006). Gamification and Education: Achievements, Cognitive Loads, and Views of Students, 64–69.</a:t>
            </a:r>
          </a:p>
          <a:p>
            <a:pPr marL="228600" indent="-228600" algn="just">
              <a:spcAft>
                <a:spcPts val="600"/>
              </a:spcAft>
            </a:pPr>
            <a:r>
              <a:rPr lang="pt-BR" sz="1400" dirty="0">
                <a:effectLst/>
                <a:latin typeface="Calibri" panose="020F0502020204030204" pitchFamily="34" charset="0"/>
                <a:ea typeface="Calibri" panose="020F0502020204030204" pitchFamily="34" charset="0"/>
                <a:cs typeface="Calibri" panose="020F0502020204030204" pitchFamily="34" charset="0"/>
              </a:rPr>
              <a:t>Utsumi, D. A., Miranda, M. C., &amp; </a:t>
            </a:r>
            <a:r>
              <a:rPr lang="pt-BR" sz="1400" dirty="0" err="1">
                <a:effectLst/>
                <a:latin typeface="Calibri" panose="020F0502020204030204" pitchFamily="34" charset="0"/>
                <a:ea typeface="Calibri" panose="020F0502020204030204" pitchFamily="34" charset="0"/>
                <a:cs typeface="Calibri" panose="020F0502020204030204" pitchFamily="34" charset="0"/>
              </a:rPr>
              <a:t>Muszkat</a:t>
            </a:r>
            <a:r>
              <a:rPr lang="pt-BR" sz="1400" dirty="0">
                <a:effectLst/>
                <a:latin typeface="Calibri" panose="020F0502020204030204" pitchFamily="34" charset="0"/>
                <a:ea typeface="Calibri" panose="020F0502020204030204" pitchFamily="34" charset="0"/>
                <a:cs typeface="Calibri" panose="020F0502020204030204" pitchFamily="34" charset="0"/>
              </a:rPr>
              <a:t>, M. (2016). </a:t>
            </a:r>
            <a:r>
              <a:rPr lang="en-US" sz="1400" dirty="0">
                <a:effectLst/>
                <a:latin typeface="Calibri" panose="020F0502020204030204" pitchFamily="34" charset="0"/>
                <a:ea typeface="Calibri" panose="020F0502020204030204" pitchFamily="34" charset="0"/>
                <a:cs typeface="Calibri" panose="020F0502020204030204" pitchFamily="34" charset="0"/>
              </a:rPr>
              <a:t>Temporal discounting and emotional self-regulation in children with attention-deficit/hyperactivity disorder. </a:t>
            </a:r>
            <a:r>
              <a:rPr lang="en-US" sz="1400" i="1" dirty="0">
                <a:effectLst/>
                <a:latin typeface="Calibri" panose="020F0502020204030204" pitchFamily="34" charset="0"/>
                <a:ea typeface="Calibri" panose="020F0502020204030204" pitchFamily="34" charset="0"/>
                <a:cs typeface="Calibri" panose="020F0502020204030204" pitchFamily="34" charset="0"/>
              </a:rPr>
              <a:t>Psychiatry Research</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246</a:t>
            </a:r>
            <a:r>
              <a:rPr lang="en-US" sz="1400" dirty="0">
                <a:effectLst/>
                <a:latin typeface="Calibri" panose="020F0502020204030204" pitchFamily="34" charset="0"/>
                <a:ea typeface="Calibri" panose="020F0502020204030204" pitchFamily="34" charset="0"/>
                <a:cs typeface="Calibri" panose="020F0502020204030204" pitchFamily="34" charset="0"/>
              </a:rPr>
              <a:t>(April), 730–737.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https://doi.org/10.1016/j.psychres.2016.10.056</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ea typeface="Times New Roman" panose="02020603050405020304" pitchFamily="18" charset="0"/>
                <a:cs typeface="Arial" panose="020B0604020202020204" pitchFamily="34" charset="0"/>
              </a:rPr>
              <a:t>van den Bos, W., &amp; McClure, S. M. (2013). Towards a general model of temporal discounting. </a:t>
            </a:r>
            <a:r>
              <a:rPr lang="en-US" sz="1400" i="1" dirty="0">
                <a:effectLst/>
                <a:ea typeface="Times New Roman" panose="02020603050405020304" pitchFamily="18" charset="0"/>
                <a:cs typeface="Arial" panose="020B0604020202020204" pitchFamily="34" charset="0"/>
              </a:rPr>
              <a:t>Journal of the Experimental Analysis of Behavior</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99</a:t>
            </a:r>
            <a:r>
              <a:rPr lang="en-US" sz="1400" dirty="0">
                <a:effectLst/>
                <a:ea typeface="Times New Roman" panose="02020603050405020304" pitchFamily="18" charset="0"/>
                <a:cs typeface="Arial" panose="020B0604020202020204" pitchFamily="34" charset="0"/>
              </a:rPr>
              <a:t>(1), 58–73. </a:t>
            </a:r>
            <a:r>
              <a:rPr lang="en-US" sz="1400" u="sng" dirty="0">
                <a:solidFill>
                  <a:srgbClr val="0563C1"/>
                </a:solidFill>
                <a:effectLst/>
                <a:ea typeface="Times New Roman" panose="02020603050405020304" pitchFamily="18" charset="0"/>
                <a:cs typeface="Arial" panose="020B0604020202020204" pitchFamily="34" charset="0"/>
                <a:hlinkClick r:id="rId7"/>
              </a:rPr>
              <a:t>https://doi.org/10.1002/jeab.6</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pt-BR" sz="1400" dirty="0">
                <a:effectLst/>
                <a:latin typeface="Calibri" panose="020F0502020204030204" pitchFamily="34" charset="0"/>
                <a:ea typeface="Calibri" panose="020F0502020204030204" pitchFamily="34" charset="0"/>
                <a:cs typeface="Calibri" panose="020F0502020204030204" pitchFamily="34" charset="0"/>
              </a:rPr>
              <a:t>Yu, X., &amp; </a:t>
            </a:r>
            <a:r>
              <a:rPr lang="pt-BR" sz="1400" dirty="0" err="1">
                <a:effectLst/>
                <a:latin typeface="Calibri" panose="020F0502020204030204" pitchFamily="34" charset="0"/>
                <a:ea typeface="Calibri" panose="020F0502020204030204" pitchFamily="34" charset="0"/>
                <a:cs typeface="Calibri" panose="020F0502020204030204" pitchFamily="34" charset="0"/>
              </a:rPr>
              <a:t>Sonuga-Barke</a:t>
            </a:r>
            <a:r>
              <a:rPr lang="pt-BR" sz="1400" dirty="0">
                <a:effectLst/>
                <a:latin typeface="Calibri" panose="020F0502020204030204" pitchFamily="34" charset="0"/>
                <a:ea typeface="Calibri" panose="020F0502020204030204" pitchFamily="34" charset="0"/>
                <a:cs typeface="Calibri" panose="020F0502020204030204" pitchFamily="34" charset="0"/>
              </a:rPr>
              <a:t>, E. (2016). </a:t>
            </a:r>
            <a:r>
              <a:rPr lang="en-US" sz="1400" dirty="0">
                <a:effectLst/>
                <a:latin typeface="Calibri" panose="020F0502020204030204" pitchFamily="34" charset="0"/>
                <a:ea typeface="Calibri" panose="020F0502020204030204" pitchFamily="34" charset="0"/>
                <a:cs typeface="Calibri" panose="020F0502020204030204" pitchFamily="34" charset="0"/>
              </a:rPr>
              <a:t>Childhood ADHD and Delayed Reinforcement: A Direct Comparison of Performance on Hypothetical and Real-Time Delay Tasks\r\n. </a:t>
            </a:r>
            <a:r>
              <a:rPr lang="en-US" sz="1400" i="1" dirty="0">
                <a:effectLst/>
                <a:latin typeface="Calibri" panose="020F0502020204030204" pitchFamily="34" charset="0"/>
                <a:ea typeface="Calibri" panose="020F0502020204030204" pitchFamily="34" charset="0"/>
                <a:cs typeface="Calibri" panose="020F0502020204030204" pitchFamily="34" charset="0"/>
              </a:rPr>
              <a:t>Journal of Attention Disorders</a:t>
            </a:r>
            <a:r>
              <a:rPr lang="en-US" sz="1400" dirty="0">
                <a:effectLst/>
                <a:latin typeface="Calibri" panose="020F0502020204030204" pitchFamily="34" charset="0"/>
                <a:ea typeface="Calibri" panose="020F0502020204030204" pitchFamily="34" charset="0"/>
                <a:cs typeface="Calibri" panose="020F0502020204030204" pitchFamily="34" charset="0"/>
              </a:rPr>
              <a:t>, 1–9.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8"/>
              </a:rPr>
              <a:t>https://doi.org/10.1177/1087054716661231</a:t>
            </a: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r>
              <a:rPr lang="en-GB" sz="1400" dirty="0">
                <a:effectLst/>
                <a:latin typeface="Calibri" panose="020F0502020204030204" pitchFamily="34" charset="0"/>
                <a:ea typeface="Times New Roman" panose="02020603050405020304" pitchFamily="18" charset="0"/>
                <a:cs typeface="Calibri" panose="020F0502020204030204" pitchFamily="34" charset="0"/>
              </a:rPr>
              <a:t>Zhu, M., &amp; Wang A. I. (2019). Model-driven Game Development: A Literature Review. </a:t>
            </a:r>
            <a:r>
              <a:rPr lang="en-GB" sz="1400" i="1" dirty="0">
                <a:effectLst/>
                <a:latin typeface="Calibri" panose="020F0502020204030204" pitchFamily="34" charset="0"/>
                <a:ea typeface="Times New Roman" panose="02020603050405020304" pitchFamily="18" charset="0"/>
                <a:cs typeface="Calibri" panose="020F0502020204030204" pitchFamily="34" charset="0"/>
              </a:rPr>
              <a:t>ACM </a:t>
            </a:r>
            <a:r>
              <a:rPr lang="en-GB" sz="1400" i="1" dirty="0" err="1">
                <a:effectLst/>
                <a:latin typeface="Calibri" panose="020F0502020204030204" pitchFamily="34" charset="0"/>
                <a:ea typeface="Times New Roman" panose="02020603050405020304" pitchFamily="18" charset="0"/>
                <a:cs typeface="Calibri" panose="020F0502020204030204" pitchFamily="34" charset="0"/>
              </a:rPr>
              <a:t>Comput</a:t>
            </a:r>
            <a:r>
              <a:rPr lang="en-GB" sz="1400" i="1" dirty="0">
                <a:effectLst/>
                <a:latin typeface="Calibri" panose="020F0502020204030204" pitchFamily="34" charset="0"/>
                <a:ea typeface="Times New Roman" panose="02020603050405020304" pitchFamily="18" charset="0"/>
                <a:cs typeface="Calibri" panose="020F0502020204030204" pitchFamily="34" charset="0"/>
              </a:rPr>
              <a:t>. </a:t>
            </a:r>
            <a:r>
              <a:rPr lang="en-GB" sz="1400" i="1" dirty="0" err="1">
                <a:effectLst/>
                <a:latin typeface="Calibri" panose="020F0502020204030204" pitchFamily="34" charset="0"/>
                <a:ea typeface="Times New Roman" panose="02020603050405020304" pitchFamily="18" charset="0"/>
                <a:cs typeface="Calibri" panose="020F0502020204030204" pitchFamily="34" charset="0"/>
              </a:rPr>
              <a:t>Surv</a:t>
            </a:r>
            <a:r>
              <a:rPr lang="en-GB" sz="1400" i="1" dirty="0">
                <a:effectLst/>
                <a:latin typeface="Calibri" panose="020F0502020204030204" pitchFamily="34" charset="0"/>
                <a:ea typeface="Times New Roman" panose="02020603050405020304" pitchFamily="18" charset="0"/>
                <a:cs typeface="Calibri" panose="020F0502020204030204" pitchFamily="34" charset="0"/>
              </a:rPr>
              <a:t>.</a:t>
            </a:r>
            <a:r>
              <a:rPr lang="en-GB" sz="1400" dirty="0">
                <a:effectLst/>
                <a:latin typeface="Calibri" panose="020F0502020204030204" pitchFamily="34" charset="0"/>
                <a:ea typeface="Times New Roman" panose="02020603050405020304" pitchFamily="18" charset="0"/>
                <a:cs typeface="Calibri" panose="020F0502020204030204" pitchFamily="34" charset="0"/>
              </a:rPr>
              <a:t> </a:t>
            </a:r>
            <a:r>
              <a:rPr lang="en-GB" sz="1400" i="1" dirty="0">
                <a:effectLst/>
                <a:latin typeface="Calibri" panose="020F0502020204030204" pitchFamily="34" charset="0"/>
                <a:ea typeface="Times New Roman" panose="02020603050405020304" pitchFamily="18" charset="0"/>
                <a:cs typeface="Calibri" panose="020F0502020204030204" pitchFamily="34" charset="0"/>
              </a:rPr>
              <a:t>(CSUR), 52</a:t>
            </a:r>
            <a:r>
              <a:rPr lang="en-GB" sz="1400" dirty="0">
                <a:effectLst/>
                <a:latin typeface="Calibri" panose="020F0502020204030204" pitchFamily="34" charset="0"/>
                <a:ea typeface="Times New Roman" panose="02020603050405020304" pitchFamily="18" charset="0"/>
                <a:cs typeface="Calibri" panose="020F0502020204030204" pitchFamily="34" charset="0"/>
              </a:rPr>
              <a:t>(6), 1-32</a:t>
            </a:r>
            <a:endParaRPr lang="pt-BR" sz="1400" dirty="0"/>
          </a:p>
        </p:txBody>
      </p:sp>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418704" cy="369332"/>
          </a:xfrm>
          <a:prstGeom prst="rect">
            <a:avLst/>
          </a:prstGeom>
          <a:noFill/>
        </p:spPr>
        <p:txBody>
          <a:bodyPr wrap="none" rtlCol="0">
            <a:spAutoFit/>
          </a:bodyPr>
          <a:lstStyle/>
          <a:p>
            <a:r>
              <a:rPr lang="pt-BR" dirty="0"/>
              <a:t>61</a:t>
            </a:r>
          </a:p>
        </p:txBody>
      </p:sp>
    </p:spTree>
    <p:extLst>
      <p:ext uri="{BB962C8B-B14F-4D97-AF65-F5344CB8AC3E}">
        <p14:creationId xmlns:p14="http://schemas.microsoft.com/office/powerpoint/2010/main" val="3833156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1640710"/>
            <a:ext cx="5847097" cy="7426585"/>
          </a:xfrm>
          <a:prstGeom prst="rect">
            <a:avLst/>
          </a:prstGeom>
          <a:noFill/>
        </p:spPr>
        <p:txBody>
          <a:bodyPr wrap="square" rtlCol="0">
            <a:spAutoFit/>
          </a:bodyPr>
          <a:lstStyle/>
          <a:p>
            <a:pPr algn="just">
              <a:spcAft>
                <a:spcPts val="600"/>
              </a:spcAft>
            </a:pPr>
            <a:r>
              <a:rPr lang="en-US" sz="1700" dirty="0"/>
              <a:t>	The administration of the Waiting Game can be conducted remotely. To do so, it is essential to ensure that both the researcher and the test-taker have:</a:t>
            </a:r>
          </a:p>
          <a:p>
            <a:pPr algn="just">
              <a:spcAft>
                <a:spcPts val="600"/>
              </a:spcAft>
            </a:pPr>
            <a:r>
              <a:rPr lang="en-US" sz="1700" dirty="0"/>
              <a:t>1) An internet connection.</a:t>
            </a:r>
          </a:p>
          <a:p>
            <a:pPr algn="just">
              <a:spcAft>
                <a:spcPts val="600"/>
              </a:spcAft>
            </a:pPr>
            <a:r>
              <a:rPr lang="en-US" sz="1700" dirty="0"/>
              <a:t>2) A remote conferencing application installed that supports screen sharing (e.g., Zoom and Google Meet). For researchers, the application account must permit meetings longer than 30 minutes.</a:t>
            </a:r>
          </a:p>
          <a:p>
            <a:pPr algn="just">
              <a:spcAft>
                <a:spcPts val="600"/>
              </a:spcAft>
            </a:pPr>
            <a:r>
              <a:rPr lang="en-US" sz="1700" dirty="0"/>
              <a:t>3) A compatible operating system (Windows, Linux, and macOS).</a:t>
            </a:r>
          </a:p>
          <a:p>
            <a:pPr algn="just">
              <a:lnSpc>
                <a:spcPct val="107000"/>
              </a:lnSpc>
              <a:spcAft>
                <a:spcPts val="800"/>
              </a:spcAft>
            </a:pPr>
            <a:r>
              <a:rPr lang="en-US" sz="1700" dirty="0"/>
              <a:t>	</a:t>
            </a: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To ensure the test-taker isn't affected by unstable connections, it is highly recommended to send the software files in advance, allowing them to play the Waiting Game on their personal computer or tablet. The zipped folder, labeled as "DD_1.0.3-6," can be conveniently shared via WhatsApp or email with the test-taker (or their guardian, if they are a minor). If the researcher has made any recent modifications to the software, it is essential to verify that the zipped folder contains all the latest updates.</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After this step, provide the test-taker or their guardian with the link to the remote conference through WhatsApp or email. Once the participant joins the virtual room, kindly request them to enable their microphone and, if possible, activate their camera. At this juncture, it is crucial to provide them with general instructions outlining the upcoming activities.</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418704" cy="369332"/>
          </a:xfrm>
          <a:prstGeom prst="rect">
            <a:avLst/>
          </a:prstGeom>
          <a:noFill/>
        </p:spPr>
        <p:txBody>
          <a:bodyPr wrap="none" rtlCol="0">
            <a:spAutoFit/>
          </a:bodyPr>
          <a:lstStyle/>
          <a:p>
            <a:r>
              <a:rPr lang="pt-BR" dirty="0"/>
              <a:t>62</a:t>
            </a:r>
          </a:p>
        </p:txBody>
      </p:sp>
      <p:sp>
        <p:nvSpPr>
          <p:cNvPr id="8" name="CaixaDeTexto 7">
            <a:extLst>
              <a:ext uri="{FF2B5EF4-FFF2-40B4-BE49-F238E27FC236}">
                <a16:creationId xmlns:a16="http://schemas.microsoft.com/office/drawing/2014/main" id="{9CC7A658-F113-F7EB-455E-4FF07A7399DE}"/>
              </a:ext>
            </a:extLst>
          </p:cNvPr>
          <p:cNvSpPr txBox="1"/>
          <p:nvPr/>
        </p:nvSpPr>
        <p:spPr>
          <a:xfrm>
            <a:off x="471487" y="733955"/>
            <a:ext cx="5847098" cy="830997"/>
          </a:xfrm>
          <a:prstGeom prst="rect">
            <a:avLst/>
          </a:prstGeom>
          <a:noFill/>
        </p:spPr>
        <p:txBody>
          <a:bodyPr wrap="square" rtlCol="0">
            <a:spAutoFit/>
          </a:bodyPr>
          <a:lstStyle/>
          <a:p>
            <a:pPr algn="just"/>
            <a:r>
              <a:rPr lang="pt-BR" sz="2800" dirty="0" err="1">
                <a:latin typeface="Berlin Sans FB Demi" panose="020E0802020502020306" pitchFamily="34" charset="0"/>
              </a:rPr>
              <a:t>Apendix</a:t>
            </a:r>
            <a:r>
              <a:rPr lang="pt-BR" sz="2800" dirty="0">
                <a:latin typeface="Berlin Sans FB Demi" panose="020E0802020502020306" pitchFamily="34" charset="0"/>
              </a:rPr>
              <a:t> A - </a:t>
            </a:r>
            <a:r>
              <a:rPr lang="pt-BR" sz="2000" dirty="0" err="1">
                <a:latin typeface="Berlin Sans FB Demi" panose="020E0802020502020306" pitchFamily="34" charset="0"/>
              </a:rPr>
              <a:t>Instructions</a:t>
            </a:r>
            <a:r>
              <a:rPr lang="pt-BR" sz="2000" dirty="0">
                <a:latin typeface="Berlin Sans FB Demi" panose="020E0802020502020306" pitchFamily="34" charset="0"/>
              </a:rPr>
              <a:t> for online </a:t>
            </a:r>
            <a:r>
              <a:rPr lang="pt-BR" sz="2000" dirty="0" err="1">
                <a:latin typeface="Berlin Sans FB Demi" panose="020E0802020502020306" pitchFamily="34" charset="0"/>
              </a:rPr>
              <a:t>administration</a:t>
            </a:r>
            <a:endParaRPr lang="pt-BR" sz="2800" dirty="0">
              <a:latin typeface="Berlin Sans FB Demi" panose="020E0802020502020306" pitchFamily="34" charset="0"/>
            </a:endParaRPr>
          </a:p>
        </p:txBody>
      </p:sp>
    </p:spTree>
    <p:extLst>
      <p:ext uri="{BB962C8B-B14F-4D97-AF65-F5344CB8AC3E}">
        <p14:creationId xmlns:p14="http://schemas.microsoft.com/office/powerpoint/2010/main" val="2436383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539415" y="751710"/>
            <a:ext cx="5847097" cy="2879443"/>
          </a:xfrm>
          <a:prstGeom prst="rect">
            <a:avLst/>
          </a:prstGeom>
          <a:noFill/>
        </p:spPr>
        <p:txBody>
          <a:bodyPr wrap="square" rtlCol="0">
            <a:spAutoFit/>
          </a:bodyPr>
          <a:lstStyle/>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To start using the software, grant the test-taker permission to share their screen first. In the Zoom meeting room, the researcher should click on the "Security" icon located in the bottom app bar, then select the option "Allow participant to share screen." Subsequently, instruct the participant to click on the green "Share screen" icon situated at the bottom app bar, followed by clicking "Share" in the lower right corner of the options box (as illustrated in Figure S1). For screen sharing in Google Meet, guide the participant to click on "Present Now" on the bottom app bar and then select "A tab."</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418704" cy="369332"/>
          </a:xfrm>
          <a:prstGeom prst="rect">
            <a:avLst/>
          </a:prstGeom>
          <a:noFill/>
        </p:spPr>
        <p:txBody>
          <a:bodyPr wrap="none" rtlCol="0">
            <a:spAutoFit/>
          </a:bodyPr>
          <a:lstStyle/>
          <a:p>
            <a:r>
              <a:rPr lang="pt-BR" dirty="0"/>
              <a:t>63</a:t>
            </a:r>
          </a:p>
        </p:txBody>
      </p:sp>
      <p:pic>
        <p:nvPicPr>
          <p:cNvPr id="9" name="Imagem 8">
            <a:extLst>
              <a:ext uri="{FF2B5EF4-FFF2-40B4-BE49-F238E27FC236}">
                <a16:creationId xmlns:a16="http://schemas.microsoft.com/office/drawing/2014/main" id="{81371316-5C64-6A37-88D6-A878F5C9295E}"/>
              </a:ext>
            </a:extLst>
          </p:cNvPr>
          <p:cNvPicPr>
            <a:picLocks noChangeAspect="1"/>
          </p:cNvPicPr>
          <p:nvPr/>
        </p:nvPicPr>
        <p:blipFill rotWithShape="1">
          <a:blip r:embed="rId4"/>
          <a:srcRect l="18889" t="41683" r="48050" b="5616"/>
          <a:stretch/>
        </p:blipFill>
        <p:spPr>
          <a:xfrm>
            <a:off x="539415" y="3678515"/>
            <a:ext cx="2950028" cy="2643892"/>
          </a:xfrm>
          <a:prstGeom prst="rect">
            <a:avLst/>
          </a:prstGeom>
        </p:spPr>
      </p:pic>
      <p:sp>
        <p:nvSpPr>
          <p:cNvPr id="12" name="CaixaDeTexto 11">
            <a:extLst>
              <a:ext uri="{FF2B5EF4-FFF2-40B4-BE49-F238E27FC236}">
                <a16:creationId xmlns:a16="http://schemas.microsoft.com/office/drawing/2014/main" id="{5605041E-C15D-BC71-70C0-C91EEE7CF2B6}"/>
              </a:ext>
            </a:extLst>
          </p:cNvPr>
          <p:cNvSpPr txBox="1"/>
          <p:nvPr/>
        </p:nvSpPr>
        <p:spPr>
          <a:xfrm>
            <a:off x="3579812" y="3678515"/>
            <a:ext cx="2806700" cy="2462213"/>
          </a:xfrm>
          <a:prstGeom prst="rect">
            <a:avLst/>
          </a:prstGeom>
          <a:noFill/>
        </p:spPr>
        <p:txBody>
          <a:bodyPr wrap="square" rtlCol="0">
            <a:spAutoFit/>
          </a:bodyPr>
          <a:lstStyle/>
          <a:p>
            <a:pPr algn="just"/>
            <a:r>
              <a:rPr lang="en-US" sz="1400" b="1" dirty="0"/>
              <a:t>Figure S1. </a:t>
            </a:r>
            <a:r>
              <a:rPr lang="en-US" sz="1400" dirty="0"/>
              <a:t>Screen Sharing Procedure in Zoom. To begin, the researcher should click on the "Security" icon located in the app's bottom bar and then choose "Share screen." Subsequently, instruct the test-taker to click on the green "Share screen" icon also found in the app's bottom bar, followed by clicking the blue "Share" button within the options box.</a:t>
            </a:r>
            <a:endParaRPr lang="pt-BR" sz="1400" dirty="0"/>
          </a:p>
        </p:txBody>
      </p:sp>
      <p:sp>
        <p:nvSpPr>
          <p:cNvPr id="8" name="CaixaDeTexto 7">
            <a:extLst>
              <a:ext uri="{FF2B5EF4-FFF2-40B4-BE49-F238E27FC236}">
                <a16:creationId xmlns:a16="http://schemas.microsoft.com/office/drawing/2014/main" id="{7C3FD5A3-A9EC-336C-489D-3AD144BF35CA}"/>
              </a:ext>
            </a:extLst>
          </p:cNvPr>
          <p:cNvSpPr txBox="1"/>
          <p:nvPr/>
        </p:nvSpPr>
        <p:spPr>
          <a:xfrm>
            <a:off x="471488" y="6450986"/>
            <a:ext cx="5847096" cy="2446824"/>
          </a:xfrm>
          <a:prstGeom prst="rect">
            <a:avLst/>
          </a:prstGeom>
          <a:noFill/>
        </p:spPr>
        <p:txBody>
          <a:bodyPr wrap="square">
            <a:spAutoFit/>
          </a:bodyPr>
          <a:lstStyle/>
          <a:p>
            <a:pPr algn="just">
              <a:spcAft>
                <a:spcPts val="600"/>
              </a:spcAft>
            </a:pPr>
            <a:r>
              <a:rPr lang="en-US" sz="1700" dirty="0"/>
              <a:t>	</a:t>
            </a:r>
            <a:r>
              <a:rPr lang="en-US" sz="1700" dirty="0">
                <a:effectLst/>
                <a:latin typeface="Calibri" panose="020F0502020204030204" pitchFamily="34" charset="0"/>
                <a:ea typeface="Calibri" panose="020F0502020204030204" pitchFamily="34" charset="0"/>
                <a:cs typeface="Times New Roman" panose="02020603050405020304" pitchFamily="18" charset="0"/>
              </a:rPr>
              <a:t> Following this, instruct the test-taker or their guardian to unzip the "DD_1.0.3-6" folder. They can do this by right-clicking on the folder and choosing the option "Extract all" or "Extract here," or by using a zip/compression software like </a:t>
            </a:r>
            <a:r>
              <a:rPr lang="en-US" sz="1700" dirty="0">
                <a:hlinkClick r:id="rId5"/>
              </a:rPr>
              <a:t>7-Zip</a:t>
            </a:r>
            <a:r>
              <a:rPr lang="en-US" sz="1700" dirty="0"/>
              <a:t> or </a:t>
            </a:r>
            <a:r>
              <a:rPr lang="en-US" sz="1700" dirty="0">
                <a:hlinkClick r:id="rId6"/>
              </a:rPr>
              <a:t>WinZip</a:t>
            </a:r>
            <a:r>
              <a:rPr lang="en-US" sz="1700" dirty="0"/>
              <a:t>. </a:t>
            </a:r>
            <a:r>
              <a:rPr lang="en-US" sz="1700" dirty="0">
                <a:effectLst/>
                <a:latin typeface="Calibri" panose="020F0502020204030204" pitchFamily="34" charset="0"/>
                <a:ea typeface="Calibri" panose="020F0502020204030204" pitchFamily="34" charset="0"/>
                <a:cs typeface="Times New Roman" panose="02020603050405020304" pitchFamily="18" charset="0"/>
              </a:rPr>
              <a:t>Once the folder has been successfully unzipped, it is advisable to rename it for clarity (e.g., "DD" followed by the test-taker's initials). To rename the folder, simply right-click on it and select the "rename" option. Then proceed to follow the administration instructions provided in </a:t>
            </a:r>
            <a:r>
              <a:rPr lang="en-US" sz="1700" dirty="0">
                <a:hlinkClick r:id="rId7" action="ppaction://hlinksldjump"/>
              </a:rPr>
              <a:t>4. Games</a:t>
            </a:r>
            <a:r>
              <a:rPr lang="en-US" sz="1700" dirty="0"/>
              <a:t>.</a:t>
            </a:r>
          </a:p>
        </p:txBody>
      </p:sp>
    </p:spTree>
    <p:extLst>
      <p:ext uri="{BB962C8B-B14F-4D97-AF65-F5344CB8AC3E}">
        <p14:creationId xmlns:p14="http://schemas.microsoft.com/office/powerpoint/2010/main" val="2315553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37524" y="804479"/>
            <a:ext cx="5948987" cy="3176254"/>
          </a:xfrm>
          <a:prstGeom prst="rect">
            <a:avLst/>
          </a:prstGeom>
          <a:noFill/>
        </p:spPr>
        <p:txBody>
          <a:bodyPr wrap="square" rtlCol="0">
            <a:spAutoFit/>
          </a:bodyPr>
          <a:lstStyle/>
          <a:p>
            <a:pPr algn="just">
              <a:spcAft>
                <a:spcPts val="600"/>
              </a:spcAft>
            </a:pPr>
            <a:r>
              <a:rPr lang="en-US" sz="1670" dirty="0"/>
              <a:t>	 At the conclusion of the application, it is crucial for the researcher to assist the test-taker in sending the data output. To accomplish this, provide instructions for accessing the "DD_1.0.3-6" folder &gt; "</a:t>
            </a:r>
            <a:r>
              <a:rPr lang="en-US" sz="1670" dirty="0" err="1"/>
              <a:t>AR_Project_Data</a:t>
            </a:r>
            <a:r>
              <a:rPr lang="en-US" sz="1670" dirty="0"/>
              <a:t>”. Inside this folder, guide the test-taker to compress the "Data" folder by right-clicking it, then selecting "Send To," and finally choosing "Compressed (zipped) Folder." Following the compression, it is advisable to rename the folder using the test-taker's initials. An alternative method is to instruct the test-taker to compress the entire "DD_1.0.3-6" folder, utilizing the same procedure outlined above (as shown in Figure S2). Subsequently, the zipped folder can be conveniently sent via WhatsApp or email.</a:t>
            </a:r>
          </a:p>
        </p:txBody>
      </p:sp>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418704" cy="369332"/>
          </a:xfrm>
          <a:prstGeom prst="rect">
            <a:avLst/>
          </a:prstGeom>
          <a:noFill/>
        </p:spPr>
        <p:txBody>
          <a:bodyPr wrap="none" rtlCol="0">
            <a:spAutoFit/>
          </a:bodyPr>
          <a:lstStyle/>
          <a:p>
            <a:r>
              <a:rPr lang="pt-BR" dirty="0"/>
              <a:t>64</a:t>
            </a:r>
          </a:p>
        </p:txBody>
      </p:sp>
      <p:sp>
        <p:nvSpPr>
          <p:cNvPr id="3" name="AutoShape 2" descr="How to Add or Remove Extract All from context menu for ZIP files">
            <a:extLst>
              <a:ext uri="{FF2B5EF4-FFF2-40B4-BE49-F238E27FC236}">
                <a16:creationId xmlns:a16="http://schemas.microsoft.com/office/drawing/2014/main" id="{6BECE8B3-B5BF-4B74-7768-10F0CCCE454B}"/>
              </a:ext>
            </a:extLst>
          </p:cNvPr>
          <p:cNvSpPr>
            <a:spLocks noChangeAspect="1" noChangeArrowheads="1"/>
          </p:cNvSpPr>
          <p:nvPr/>
        </p:nvSpPr>
        <p:spPr bwMode="auto">
          <a:xfrm>
            <a:off x="3276600" y="4702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nvGrpSpPr>
          <p:cNvPr id="20" name="Agrupar 19">
            <a:extLst>
              <a:ext uri="{FF2B5EF4-FFF2-40B4-BE49-F238E27FC236}">
                <a16:creationId xmlns:a16="http://schemas.microsoft.com/office/drawing/2014/main" id="{CDD36E2C-A3AC-6755-E16C-605A5BFDC7D7}"/>
              </a:ext>
            </a:extLst>
          </p:cNvPr>
          <p:cNvGrpSpPr/>
          <p:nvPr/>
        </p:nvGrpSpPr>
        <p:grpSpPr>
          <a:xfrm>
            <a:off x="471488" y="4127843"/>
            <a:ext cx="3477420" cy="982815"/>
            <a:chOff x="510380" y="5214785"/>
            <a:chExt cx="3760787" cy="1124927"/>
          </a:xfrm>
        </p:grpSpPr>
        <p:pic>
          <p:nvPicPr>
            <p:cNvPr id="10" name="Picture 8" descr="Attaching folders to an email message - MSOutlook.info">
              <a:extLst>
                <a:ext uri="{FF2B5EF4-FFF2-40B4-BE49-F238E27FC236}">
                  <a16:creationId xmlns:a16="http://schemas.microsoft.com/office/drawing/2014/main" id="{2330F75D-EEDA-A3A9-97E8-3BC24C740A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1" t="58149" r="2611" b="11439"/>
            <a:stretch/>
          </p:blipFill>
          <p:spPr bwMode="auto">
            <a:xfrm>
              <a:off x="510380" y="5214785"/>
              <a:ext cx="3760787" cy="112492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3DA1F127-18EC-E835-CC6B-24245552969D}"/>
                </a:ext>
              </a:extLst>
            </p:cNvPr>
            <p:cNvSpPr/>
            <p:nvPr/>
          </p:nvSpPr>
          <p:spPr>
            <a:xfrm>
              <a:off x="2429667" y="5370019"/>
              <a:ext cx="1841500" cy="241300"/>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grpSp>
      <p:sp>
        <p:nvSpPr>
          <p:cNvPr id="19" name="CaixaDeTexto 18">
            <a:extLst>
              <a:ext uri="{FF2B5EF4-FFF2-40B4-BE49-F238E27FC236}">
                <a16:creationId xmlns:a16="http://schemas.microsoft.com/office/drawing/2014/main" id="{AE2CE713-7FB6-0616-0DB2-76D4010BCB01}"/>
              </a:ext>
            </a:extLst>
          </p:cNvPr>
          <p:cNvSpPr txBox="1"/>
          <p:nvPr/>
        </p:nvSpPr>
        <p:spPr>
          <a:xfrm>
            <a:off x="369814" y="5263550"/>
            <a:ext cx="6084405" cy="3534494"/>
          </a:xfrm>
          <a:prstGeom prst="rect">
            <a:avLst/>
          </a:prstGeom>
          <a:noFill/>
        </p:spPr>
        <p:txBody>
          <a:bodyPr wrap="square">
            <a:spAutoFit/>
          </a:bodyPr>
          <a:lstStyle/>
          <a:p>
            <a:pPr algn="just"/>
            <a:r>
              <a:rPr lang="pt-BR" sz="1700" dirty="0"/>
              <a:t>	</a:t>
            </a:r>
            <a:r>
              <a:rPr lang="pt-BR" sz="1700" dirty="0" err="1"/>
              <a:t>Sending</a:t>
            </a:r>
            <a:r>
              <a:rPr lang="pt-BR" sz="1700" dirty="0"/>
              <a:t> the folder via </a:t>
            </a:r>
            <a:r>
              <a:rPr lang="pt-BR" sz="1700" dirty="0">
                <a:hlinkClick r:id="rId4"/>
              </a:rPr>
              <a:t>WhatsApp Web</a:t>
            </a:r>
            <a:r>
              <a:rPr lang="pt-BR" sz="1700" dirty="0"/>
              <a:t> or </a:t>
            </a:r>
            <a:r>
              <a:rPr lang="pt-BR" sz="1700" dirty="0">
                <a:hlinkClick r:id="rId4"/>
              </a:rPr>
              <a:t>WhatsApp Desktop</a:t>
            </a:r>
            <a:r>
              <a:rPr lang="pt-BR" sz="1700" dirty="0"/>
              <a:t> </a:t>
            </a:r>
            <a:r>
              <a:rPr lang="pt-BR" sz="1700" dirty="0" err="1"/>
              <a:t>is</a:t>
            </a:r>
            <a:r>
              <a:rPr lang="pt-BR" sz="1700" dirty="0"/>
              <a:t> conveniente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as it permits the uploading of substantial files without the necessity of generating links or resorting to large file upload websites (which often have file size limits, such as </a:t>
            </a:r>
            <a:r>
              <a:rPr lang="pt-BR" sz="1700" dirty="0" err="1">
                <a:hlinkClick r:id="rId5"/>
              </a:rPr>
              <a:t>WeTransfer</a:t>
            </a:r>
            <a:r>
              <a:rPr lang="pt-BR" sz="1700" dirty="0"/>
              <a:t> </a:t>
            </a:r>
            <a:r>
              <a:rPr lang="pt-BR" sz="1700" dirty="0" err="1"/>
              <a:t>or</a:t>
            </a:r>
            <a:r>
              <a:rPr lang="pt-BR" sz="1700" dirty="0"/>
              <a:t> </a:t>
            </a:r>
            <a:r>
              <a:rPr lang="pt-BR" sz="1700" dirty="0" err="1">
                <a:hlinkClick r:id="rId6"/>
              </a:rPr>
              <a:t>MailBigFile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Here's how to accomplish this:</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1700" dirty="0"/>
          </a:p>
          <a:p>
            <a:pPr>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1) Instruct the test-taker to access WhatsApp (Web or Desktop) and open the chat with the researcher.</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2) In the chat's textbox, guide them to click on the "paperclip" icon and subsequently select the "File" option.</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3) Then, direct them to choose the zipped folder and proceed to send it to the researcher (as depicted in Figure S3).</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CaixaDeTexto 20">
            <a:extLst>
              <a:ext uri="{FF2B5EF4-FFF2-40B4-BE49-F238E27FC236}">
                <a16:creationId xmlns:a16="http://schemas.microsoft.com/office/drawing/2014/main" id="{879BCEC0-881C-4145-8F9B-D023BA9BBD19}"/>
              </a:ext>
            </a:extLst>
          </p:cNvPr>
          <p:cNvSpPr txBox="1"/>
          <p:nvPr/>
        </p:nvSpPr>
        <p:spPr>
          <a:xfrm>
            <a:off x="4019488" y="4416650"/>
            <a:ext cx="2299096" cy="738664"/>
          </a:xfrm>
          <a:prstGeom prst="rect">
            <a:avLst/>
          </a:prstGeom>
          <a:noFill/>
        </p:spPr>
        <p:txBody>
          <a:bodyPr wrap="square" rtlCol="0">
            <a:spAutoFit/>
          </a:bodyPr>
          <a:lstStyle/>
          <a:p>
            <a:pPr algn="just"/>
            <a:r>
              <a:rPr lang="pt-BR" sz="1400" b="1" dirty="0"/>
              <a:t>Figure S2. </a:t>
            </a:r>
            <a:r>
              <a:rPr lang="en-US" sz="1400" dirty="0"/>
              <a:t>Instructions for compressing the software folder.</a:t>
            </a:r>
            <a:endParaRPr lang="pt-BR" sz="1400" dirty="0"/>
          </a:p>
        </p:txBody>
      </p:sp>
    </p:spTree>
    <p:extLst>
      <p:ext uri="{BB962C8B-B14F-4D97-AF65-F5344CB8AC3E}">
        <p14:creationId xmlns:p14="http://schemas.microsoft.com/office/powerpoint/2010/main" val="2486339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184731" cy="369332"/>
          </a:xfrm>
          <a:prstGeom prst="rect">
            <a:avLst/>
          </a:prstGeom>
          <a:noFill/>
        </p:spPr>
        <p:txBody>
          <a:bodyPr wrap="none" rtlCol="0">
            <a:spAutoFit/>
          </a:bodyPr>
          <a:lstStyle/>
          <a:p>
            <a:endParaRPr lang="pt-BR" dirty="0"/>
          </a:p>
        </p:txBody>
      </p:sp>
      <p:sp>
        <p:nvSpPr>
          <p:cNvPr id="3" name="AutoShape 2" descr="How to Add or Remove Extract All from context menu for ZIP files">
            <a:extLst>
              <a:ext uri="{FF2B5EF4-FFF2-40B4-BE49-F238E27FC236}">
                <a16:creationId xmlns:a16="http://schemas.microsoft.com/office/drawing/2014/main" id="{6BECE8B3-B5BF-4B74-7768-10F0CCCE454B}"/>
              </a:ext>
            </a:extLst>
          </p:cNvPr>
          <p:cNvSpPr>
            <a:spLocks noChangeAspect="1" noChangeArrowheads="1"/>
          </p:cNvSpPr>
          <p:nvPr/>
        </p:nvSpPr>
        <p:spPr bwMode="auto">
          <a:xfrm>
            <a:off x="3276600" y="4702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nvGrpSpPr>
          <p:cNvPr id="25" name="Agrupar 24">
            <a:extLst>
              <a:ext uri="{FF2B5EF4-FFF2-40B4-BE49-F238E27FC236}">
                <a16:creationId xmlns:a16="http://schemas.microsoft.com/office/drawing/2014/main" id="{3D95B353-673E-6B08-2F0E-82499EEC56F5}"/>
              </a:ext>
            </a:extLst>
          </p:cNvPr>
          <p:cNvGrpSpPr/>
          <p:nvPr/>
        </p:nvGrpSpPr>
        <p:grpSpPr>
          <a:xfrm>
            <a:off x="1176733" y="4349808"/>
            <a:ext cx="4686300" cy="3113502"/>
            <a:chOff x="754856" y="4191001"/>
            <a:chExt cx="4686300" cy="3113502"/>
          </a:xfrm>
        </p:grpSpPr>
        <p:pic>
          <p:nvPicPr>
            <p:cNvPr id="12" name="Imagem 11">
              <a:extLst>
                <a:ext uri="{FF2B5EF4-FFF2-40B4-BE49-F238E27FC236}">
                  <a16:creationId xmlns:a16="http://schemas.microsoft.com/office/drawing/2014/main" id="{1D52A53F-A275-6DFC-EFFF-73BC5423BBE5}"/>
                </a:ext>
              </a:extLst>
            </p:cNvPr>
            <p:cNvPicPr>
              <a:picLocks noChangeAspect="1"/>
            </p:cNvPicPr>
            <p:nvPr/>
          </p:nvPicPr>
          <p:blipFill rotWithShape="1">
            <a:blip r:embed="rId3"/>
            <a:srcRect l="31667" t="14345" b="6603"/>
            <a:stretch/>
          </p:blipFill>
          <p:spPr>
            <a:xfrm>
              <a:off x="754856" y="4256503"/>
              <a:ext cx="4686300" cy="3048000"/>
            </a:xfrm>
            <a:prstGeom prst="rect">
              <a:avLst/>
            </a:prstGeom>
            <a:ln>
              <a:solidFill>
                <a:schemeClr val="accent1"/>
              </a:solidFill>
            </a:ln>
          </p:spPr>
        </p:pic>
        <p:sp>
          <p:nvSpPr>
            <p:cNvPr id="18" name="Retângulo 17">
              <a:extLst>
                <a:ext uri="{FF2B5EF4-FFF2-40B4-BE49-F238E27FC236}">
                  <a16:creationId xmlns:a16="http://schemas.microsoft.com/office/drawing/2014/main" id="{4C669A2F-3301-0A95-ACCA-C7151E8355E0}"/>
                </a:ext>
              </a:extLst>
            </p:cNvPr>
            <p:cNvSpPr/>
            <p:nvPr/>
          </p:nvSpPr>
          <p:spPr>
            <a:xfrm>
              <a:off x="2698752" y="4191001"/>
              <a:ext cx="781050" cy="1905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eta: para a Direita 20">
              <a:extLst>
                <a:ext uri="{FF2B5EF4-FFF2-40B4-BE49-F238E27FC236}">
                  <a16:creationId xmlns:a16="http://schemas.microsoft.com/office/drawing/2014/main" id="{52BA9D8A-346B-F523-D8E6-B6B1E98C70E7}"/>
                </a:ext>
              </a:extLst>
            </p:cNvPr>
            <p:cNvSpPr/>
            <p:nvPr/>
          </p:nvSpPr>
          <p:spPr>
            <a:xfrm>
              <a:off x="4349750" y="6870700"/>
              <a:ext cx="641350" cy="368300"/>
            </a:xfrm>
            <a:prstGeom prst="rightArrow">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a:t>Send</a:t>
              </a:r>
              <a:endParaRPr lang="pt-BR" sz="1100" dirty="0"/>
            </a:p>
          </p:txBody>
        </p:sp>
      </p:grpSp>
      <p:grpSp>
        <p:nvGrpSpPr>
          <p:cNvPr id="20" name="Agrupar 19">
            <a:extLst>
              <a:ext uri="{FF2B5EF4-FFF2-40B4-BE49-F238E27FC236}">
                <a16:creationId xmlns:a16="http://schemas.microsoft.com/office/drawing/2014/main" id="{EADFA4FC-FBB4-129A-8B4E-5AB83C012B6F}"/>
              </a:ext>
            </a:extLst>
          </p:cNvPr>
          <p:cNvGrpSpPr/>
          <p:nvPr/>
        </p:nvGrpSpPr>
        <p:grpSpPr>
          <a:xfrm>
            <a:off x="1176733" y="700438"/>
            <a:ext cx="4686300" cy="3073974"/>
            <a:chOff x="1341833" y="1150716"/>
            <a:chExt cx="4686301" cy="3073974"/>
          </a:xfrm>
        </p:grpSpPr>
        <p:pic>
          <p:nvPicPr>
            <p:cNvPr id="11" name="Imagem 10">
              <a:extLst>
                <a:ext uri="{FF2B5EF4-FFF2-40B4-BE49-F238E27FC236}">
                  <a16:creationId xmlns:a16="http://schemas.microsoft.com/office/drawing/2014/main" id="{70B8089F-A1D0-0FA1-32C7-221D5103A995}"/>
                </a:ext>
              </a:extLst>
            </p:cNvPr>
            <p:cNvPicPr>
              <a:picLocks noChangeAspect="1"/>
            </p:cNvPicPr>
            <p:nvPr/>
          </p:nvPicPr>
          <p:blipFill rotWithShape="1">
            <a:blip r:embed="rId4"/>
            <a:srcRect l="31667" t="13557" b="6718"/>
            <a:stretch/>
          </p:blipFill>
          <p:spPr>
            <a:xfrm>
              <a:off x="1341833" y="1150716"/>
              <a:ext cx="4686301" cy="3073974"/>
            </a:xfrm>
            <a:prstGeom prst="rect">
              <a:avLst/>
            </a:prstGeom>
          </p:spPr>
          <p:style>
            <a:lnRef idx="2">
              <a:schemeClr val="accent1"/>
            </a:lnRef>
            <a:fillRef idx="1">
              <a:schemeClr val="lt1"/>
            </a:fillRef>
            <a:effectRef idx="0">
              <a:schemeClr val="accent1"/>
            </a:effectRef>
            <a:fontRef idx="minor">
              <a:schemeClr val="dk1"/>
            </a:fontRef>
          </p:style>
        </p:pic>
        <p:sp>
          <p:nvSpPr>
            <p:cNvPr id="17" name="Retângulo 16">
              <a:extLst>
                <a:ext uri="{FF2B5EF4-FFF2-40B4-BE49-F238E27FC236}">
                  <a16:creationId xmlns:a16="http://schemas.microsoft.com/office/drawing/2014/main" id="{D7BA3DF8-8157-99FD-A661-F0CC205325CC}"/>
                </a:ext>
              </a:extLst>
            </p:cNvPr>
            <p:cNvSpPr/>
            <p:nvPr/>
          </p:nvSpPr>
          <p:spPr>
            <a:xfrm>
              <a:off x="3014663" y="2124075"/>
              <a:ext cx="566737" cy="1219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9" name="Retângulo 18">
              <a:extLst>
                <a:ext uri="{FF2B5EF4-FFF2-40B4-BE49-F238E27FC236}">
                  <a16:creationId xmlns:a16="http://schemas.microsoft.com/office/drawing/2014/main" id="{35B1AB15-376F-DE51-9141-CD45323CE533}"/>
                </a:ext>
              </a:extLst>
            </p:cNvPr>
            <p:cNvSpPr/>
            <p:nvPr/>
          </p:nvSpPr>
          <p:spPr>
            <a:xfrm>
              <a:off x="3769519" y="2185244"/>
              <a:ext cx="2093119" cy="9865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grpSp>
      <p:sp>
        <p:nvSpPr>
          <p:cNvPr id="23" name="Seta: para a Direita 22">
            <a:extLst>
              <a:ext uri="{FF2B5EF4-FFF2-40B4-BE49-F238E27FC236}">
                <a16:creationId xmlns:a16="http://schemas.microsoft.com/office/drawing/2014/main" id="{DEC31F21-82DC-4B51-4DAD-A2AE7389B9DF}"/>
              </a:ext>
            </a:extLst>
          </p:cNvPr>
          <p:cNvSpPr/>
          <p:nvPr/>
        </p:nvSpPr>
        <p:spPr>
          <a:xfrm>
            <a:off x="536978" y="3434729"/>
            <a:ext cx="913362" cy="43499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err="1"/>
              <a:t>Select</a:t>
            </a:r>
            <a:r>
              <a:rPr lang="pt-BR" sz="900" dirty="0"/>
              <a:t> “File”</a:t>
            </a:r>
          </a:p>
        </p:txBody>
      </p:sp>
      <p:sp>
        <p:nvSpPr>
          <p:cNvPr id="26" name="CaixaDeTexto 25">
            <a:extLst>
              <a:ext uri="{FF2B5EF4-FFF2-40B4-BE49-F238E27FC236}">
                <a16:creationId xmlns:a16="http://schemas.microsoft.com/office/drawing/2014/main" id="{E3EA65B0-50F2-2061-7BB8-B5A728B87C89}"/>
              </a:ext>
            </a:extLst>
          </p:cNvPr>
          <p:cNvSpPr txBox="1"/>
          <p:nvPr/>
        </p:nvSpPr>
        <p:spPr>
          <a:xfrm>
            <a:off x="1176734" y="7528812"/>
            <a:ext cx="4686300" cy="1600438"/>
          </a:xfrm>
          <a:prstGeom prst="rect">
            <a:avLst/>
          </a:prstGeom>
          <a:noFill/>
        </p:spPr>
        <p:txBody>
          <a:bodyPr wrap="square" rtlCol="0">
            <a:spAutoFit/>
          </a:bodyPr>
          <a:lstStyle/>
          <a:p>
            <a:pPr algn="just"/>
            <a:r>
              <a:rPr lang="en-US" sz="1400" b="1" dirty="0"/>
              <a:t>Figure S3.</a:t>
            </a:r>
            <a:r>
              <a:rPr lang="en-US" sz="1400" dirty="0"/>
              <a:t> Steps for sending the zipped folder via WhatsApp. (A) Instruct the test-taker to access WhatsApp (Web or Desktop), open the chat with the researcher, and click on the "paperclip" icon, followed by selecting the “File" option. Locate and choose the updated zipped folder (renamed with the test-taker's initials). (B) Verify that the folder name is correct, and then click on the “send” icon.</a:t>
            </a:r>
            <a:endParaRPr lang="pt-BR" sz="1400" dirty="0"/>
          </a:p>
        </p:txBody>
      </p:sp>
      <p:sp>
        <p:nvSpPr>
          <p:cNvPr id="27" name="Fluxograma: Conector 26">
            <a:extLst>
              <a:ext uri="{FF2B5EF4-FFF2-40B4-BE49-F238E27FC236}">
                <a16:creationId xmlns:a16="http://schemas.microsoft.com/office/drawing/2014/main" id="{975D8879-92C8-F444-7A02-32F5DE9D9ADA}"/>
              </a:ext>
            </a:extLst>
          </p:cNvPr>
          <p:cNvSpPr/>
          <p:nvPr/>
        </p:nvSpPr>
        <p:spPr>
          <a:xfrm>
            <a:off x="1106486" y="4317584"/>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28" name="Fluxograma: Conector 27">
            <a:extLst>
              <a:ext uri="{FF2B5EF4-FFF2-40B4-BE49-F238E27FC236}">
                <a16:creationId xmlns:a16="http://schemas.microsoft.com/office/drawing/2014/main" id="{B72525B1-5611-5864-A31F-33C3EC6F5AD6}"/>
              </a:ext>
            </a:extLst>
          </p:cNvPr>
          <p:cNvSpPr/>
          <p:nvPr/>
        </p:nvSpPr>
        <p:spPr>
          <a:xfrm>
            <a:off x="1056021" y="424030"/>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5" name="CaixaDeTexto 4">
            <a:extLst>
              <a:ext uri="{FF2B5EF4-FFF2-40B4-BE49-F238E27FC236}">
                <a16:creationId xmlns:a16="http://schemas.microsoft.com/office/drawing/2014/main" id="{3B0D4254-1EA8-5ED1-A4E6-9BE146183210}"/>
              </a:ext>
            </a:extLst>
          </p:cNvPr>
          <p:cNvSpPr txBox="1"/>
          <p:nvPr/>
        </p:nvSpPr>
        <p:spPr>
          <a:xfrm>
            <a:off x="6318584" y="147592"/>
            <a:ext cx="418704" cy="369332"/>
          </a:xfrm>
          <a:prstGeom prst="rect">
            <a:avLst/>
          </a:prstGeom>
          <a:noFill/>
        </p:spPr>
        <p:txBody>
          <a:bodyPr wrap="none" rtlCol="0">
            <a:spAutoFit/>
          </a:bodyPr>
          <a:lstStyle/>
          <a:p>
            <a:r>
              <a:rPr lang="pt-BR" dirty="0"/>
              <a:t>65</a:t>
            </a:r>
          </a:p>
        </p:txBody>
      </p:sp>
      <p:sp>
        <p:nvSpPr>
          <p:cNvPr id="29" name="Retângulo 28">
            <a:extLst>
              <a:ext uri="{FF2B5EF4-FFF2-40B4-BE49-F238E27FC236}">
                <a16:creationId xmlns:a16="http://schemas.microsoft.com/office/drawing/2014/main" id="{F891758F-082C-06F6-5782-05637A7A6273}"/>
              </a:ext>
            </a:extLst>
          </p:cNvPr>
          <p:cNvSpPr/>
          <p:nvPr/>
        </p:nvSpPr>
        <p:spPr>
          <a:xfrm>
            <a:off x="1459663" y="3502085"/>
            <a:ext cx="285484" cy="3002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F243D8E7-6988-1406-C3B2-A82EDE3D13F2}"/>
              </a:ext>
            </a:extLst>
          </p:cNvPr>
          <p:cNvSpPr/>
          <p:nvPr/>
        </p:nvSpPr>
        <p:spPr>
          <a:xfrm flipV="1">
            <a:off x="3489740" y="2699205"/>
            <a:ext cx="2477337" cy="152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68735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A9F633C4-57BB-A076-8208-65568AACA793}"/>
              </a:ext>
            </a:extLst>
          </p:cNvPr>
          <p:cNvSpPr txBox="1"/>
          <p:nvPr/>
        </p:nvSpPr>
        <p:spPr>
          <a:xfrm>
            <a:off x="471487" y="783843"/>
            <a:ext cx="5915025" cy="8740854"/>
          </a:xfrm>
          <a:prstGeom prst="rect">
            <a:avLst/>
          </a:prstGeom>
          <a:noFill/>
        </p:spPr>
        <p:txBody>
          <a:bodyPr wrap="square">
            <a:spAutoFit/>
          </a:bodyPr>
          <a:lstStyle/>
          <a:p>
            <a:pPr algn="just">
              <a:spcAft>
                <a:spcPts val="600"/>
              </a:spcAft>
            </a:pPr>
            <a:r>
              <a:rPr lang="en-US" sz="1700" dirty="0">
                <a:effectLst/>
                <a:latin typeface="Calibri" panose="020F0502020204030204" pitchFamily="34" charset="0"/>
                <a:ea typeface="Calibri" panose="020F0502020204030204" pitchFamily="34" charset="0"/>
              </a:rPr>
              <a:t>	 DD is distinct from Delay of Gratification (DG). In DG, only one choice is made (i.e., receive a marshmallow now or wait to receive two marshmallows), and the test-taker can reverse their choice at any moment during the delay. In contrast, DD involves multiple trials, and test-takers must decide whether or not they are willing to wait before the delay is imagined or experienced (Reynolds &amp; </a:t>
            </a:r>
            <a:r>
              <a:rPr lang="en-US" sz="1700" dirty="0" err="1">
                <a:effectLst/>
                <a:latin typeface="Calibri" panose="020F0502020204030204" pitchFamily="34" charset="0"/>
                <a:ea typeface="Calibri" panose="020F0502020204030204" pitchFamily="34" charset="0"/>
              </a:rPr>
              <a:t>Shiffbauer</a:t>
            </a:r>
            <a:r>
              <a:rPr lang="en-US" sz="1700" dirty="0">
                <a:effectLst/>
                <a:latin typeface="Calibri" panose="020F0502020204030204" pitchFamily="34" charset="0"/>
                <a:ea typeface="Calibri" panose="020F0502020204030204" pitchFamily="34" charset="0"/>
              </a:rPr>
              <a:t>, 2005).</a:t>
            </a:r>
          </a:p>
          <a:p>
            <a:pPr algn="just">
              <a:spcAft>
                <a:spcPts val="600"/>
              </a:spcAft>
            </a:pPr>
            <a:r>
              <a:rPr lang="en-US" sz="1700" dirty="0">
                <a:effectLst/>
                <a:latin typeface="Calibri" panose="020F0502020204030204" pitchFamily="34" charset="0"/>
                <a:ea typeface="Calibri" panose="020F0502020204030204" pitchFamily="34" charset="0"/>
              </a:rPr>
              <a:t>	However, DD  tasks used in the literature vary in many respects (Mishra &amp; </a:t>
            </a:r>
            <a:r>
              <a:rPr lang="en-US" sz="1700" dirty="0" err="1">
                <a:effectLst/>
                <a:latin typeface="Calibri" panose="020F0502020204030204" pitchFamily="34" charset="0"/>
                <a:ea typeface="Calibri" panose="020F0502020204030204" pitchFamily="34" charset="0"/>
              </a:rPr>
              <a:t>Lalumière</a:t>
            </a:r>
            <a:r>
              <a:rPr lang="en-US" sz="1700" dirty="0">
                <a:effectLst/>
                <a:latin typeface="Calibri" panose="020F0502020204030204" pitchFamily="34" charset="0"/>
                <a:ea typeface="Calibri" panose="020F0502020204030204" pitchFamily="34" charset="0"/>
              </a:rPr>
              <a:t>, 2016), as discussed below.</a:t>
            </a:r>
          </a:p>
          <a:p>
            <a:pPr algn="just">
              <a:spcAft>
                <a:spcPts val="600"/>
              </a:spcAft>
            </a:pPr>
            <a:endParaRPr lang="en-US" sz="1700" dirty="0">
              <a:latin typeface="Calibri" panose="020F0502020204030204" pitchFamily="34" charset="0"/>
            </a:endParaRPr>
          </a:p>
          <a:p>
            <a:pPr algn="just">
              <a:spcAft>
                <a:spcPts val="800"/>
              </a:spcAft>
            </a:pPr>
            <a:r>
              <a:rPr lang="en-US" sz="1700" b="1" dirty="0">
                <a:latin typeface="Calibri" panose="020F0502020204030204" pitchFamily="34" charset="0"/>
                <a:ea typeface="Calibri" panose="020F0502020204030204" pitchFamily="34" charset="0"/>
                <a:cs typeface="Calibri" panose="020F0502020204030204" pitchFamily="34" charset="0"/>
              </a:rPr>
              <a:t>2.1. Methods for obtaining the subjective value</a:t>
            </a:r>
            <a:endParaRPr lang="en-US" sz="1700"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1700" dirty="0">
                <a:latin typeface="Calibri" panose="020F0502020204030204" pitchFamily="34" charset="0"/>
                <a:ea typeface="Calibri" panose="020F0502020204030204" pitchFamily="34" charset="0"/>
                <a:cs typeface="Calibri" panose="020F0502020204030204" pitchFamily="34" charset="0"/>
              </a:rPr>
              <a:t>	 Certain methods for calculating the discount rate involve determining the Subjective Value (SV) of the larger delayed reward. This SV is calculated when the individual reaches a point where they are indifferent between receiving the larger reward after a delay and receiving a smaller reward immediately (Mitchell et al., 2016). For example, if a person chooses to take $10 now instead of waiting for $15 in a month, it suggests that $15 has been subjectively devalued due to the specific delay. Based on this, the SV of the larger reward after the one-month delay is computed as the average of $15 and $10, which equals $12.50 (Killeen, 2009; </a:t>
            </a:r>
            <a:r>
              <a:rPr lang="en-US" sz="1700" dirty="0" err="1">
                <a:latin typeface="Calibri" panose="020F0502020204030204" pitchFamily="34" charset="0"/>
                <a:ea typeface="Calibri" panose="020F0502020204030204" pitchFamily="34" charset="0"/>
                <a:cs typeface="Calibri" panose="020F0502020204030204" pitchFamily="34" charset="0"/>
              </a:rPr>
              <a:t>Tesch</a:t>
            </a:r>
            <a:r>
              <a:rPr lang="en-US" sz="1700" dirty="0">
                <a:latin typeface="Calibri" panose="020F0502020204030204" pitchFamily="34" charset="0"/>
                <a:ea typeface="Calibri" panose="020F0502020204030204" pitchFamily="34" charset="0"/>
                <a:cs typeface="Calibri" panose="020F0502020204030204" pitchFamily="34" charset="0"/>
              </a:rPr>
              <a:t> &amp; </a:t>
            </a:r>
            <a:r>
              <a:rPr lang="en-US" sz="1700" dirty="0" err="1">
                <a:latin typeface="Calibri" panose="020F0502020204030204" pitchFamily="34" charset="0"/>
                <a:ea typeface="Calibri" panose="020F0502020204030204" pitchFamily="34" charset="0"/>
                <a:cs typeface="Calibri" panose="020F0502020204030204" pitchFamily="34" charset="0"/>
              </a:rPr>
              <a:t>Sanfey</a:t>
            </a:r>
            <a:r>
              <a:rPr lang="en-US" sz="1700" dirty="0">
                <a:latin typeface="Calibri" panose="020F0502020204030204" pitchFamily="34" charset="0"/>
                <a:ea typeface="Calibri" panose="020F0502020204030204" pitchFamily="34" charset="0"/>
                <a:cs typeface="Calibri" panose="020F0502020204030204" pitchFamily="34" charset="0"/>
              </a:rPr>
              <a:t>, 2008; Myerson et al., 2001).</a:t>
            </a:r>
          </a:p>
          <a:p>
            <a:pPr algn="just">
              <a:spcAft>
                <a:spcPts val="800"/>
              </a:spcAft>
            </a:pP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Nevertheless, there are scenarios where the identical choice option is presented repeatedly during the task, leading to a laborious and time-consuming individual calculation of SV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Staubitz</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et al., 2018). To streamline the SV computation process, methods have been devised, including the predetermined rules method (Critchfield &amp;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Kollins</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2001) and the proportion of delayed reward choices method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Mies</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et al., 2018).</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endParaRPr lang="en-US" sz="1700" dirty="0">
              <a:latin typeface="Calibri" panose="020F0502020204030204" pitchFamily="34" charset="0"/>
              <a:ea typeface="Calibri" panose="020F0502020204030204" pitchFamily="34" charset="0"/>
              <a:cs typeface="Calibri" panose="020F0502020204030204" pitchFamily="34" charset="0"/>
            </a:endParaRPr>
          </a:p>
        </p:txBody>
      </p:sp>
      <p:sp>
        <p:nvSpPr>
          <p:cNvPr id="9" name="CaixaDeTexto 8">
            <a:extLst>
              <a:ext uri="{FF2B5EF4-FFF2-40B4-BE49-F238E27FC236}">
                <a16:creationId xmlns:a16="http://schemas.microsoft.com/office/drawing/2014/main" id="{D48361E3-0F36-F6EB-E49F-1F85C8448564}"/>
              </a:ext>
            </a:extLst>
          </p:cNvPr>
          <p:cNvSpPr txBox="1"/>
          <p:nvPr/>
        </p:nvSpPr>
        <p:spPr>
          <a:xfrm>
            <a:off x="6318584" y="147592"/>
            <a:ext cx="418704" cy="369332"/>
          </a:xfrm>
          <a:prstGeom prst="rect">
            <a:avLst/>
          </a:prstGeom>
          <a:noFill/>
        </p:spPr>
        <p:txBody>
          <a:bodyPr wrap="none" rtlCol="0">
            <a:spAutoFit/>
          </a:bodyPr>
          <a:lstStyle/>
          <a:p>
            <a:r>
              <a:rPr lang="pt-BR" dirty="0"/>
              <a:t>04</a:t>
            </a:r>
          </a:p>
        </p:txBody>
      </p:sp>
    </p:spTree>
    <p:extLst>
      <p:ext uri="{BB962C8B-B14F-4D97-AF65-F5344CB8AC3E}">
        <p14:creationId xmlns:p14="http://schemas.microsoft.com/office/powerpoint/2010/main" val="109483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A9F633C4-57BB-A076-8208-65568AACA793}"/>
              </a:ext>
            </a:extLst>
          </p:cNvPr>
          <p:cNvSpPr txBox="1"/>
          <p:nvPr/>
        </p:nvSpPr>
        <p:spPr>
          <a:xfrm>
            <a:off x="471487" y="783843"/>
            <a:ext cx="5915025" cy="5657126"/>
          </a:xfrm>
          <a:prstGeom prst="rect">
            <a:avLst/>
          </a:prstGeom>
          <a:noFill/>
        </p:spPr>
        <p:txBody>
          <a:bodyPr wrap="square">
            <a:spAutoFit/>
          </a:bodyPr>
          <a:lstStyle/>
          <a:p>
            <a:pPr algn="just">
              <a:lnSpc>
                <a:spcPct val="107000"/>
              </a:lnSpc>
              <a:spcAft>
                <a:spcPts val="800"/>
              </a:spcAft>
            </a:pPr>
            <a:r>
              <a:rPr lang="en-US" sz="1750" dirty="0">
                <a:latin typeface="Calibri" panose="020F0502020204030204" pitchFamily="34" charset="0"/>
                <a:ea typeface="Calibri" panose="020F0502020204030204" pitchFamily="34" charset="0"/>
                <a:cs typeface="Calibri" panose="020F0502020204030204" pitchFamily="34" charset="0"/>
              </a:rPr>
              <a:t>	</a:t>
            </a: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In the predetermined rules method, choices are arranged in ascending order. Table 1 initially presents pairs of choices between the shortest delay and smaller immediate rewards (5s column). The same procedure is applied to the other delays. Choices are coded with the letters D (delayed reward choice) or I (immediate reward choice). The SV of a delay is determined based on a set of rules that assign a value to specific configurations of choice pairs over a given delay. For instance, choices made when the delay was 10 seconds can be represented as DD - DD - DD - II, with a SV of 12.5, calculated as the average between 10 and 15. Corrections are made by two judges who reach a consensus through discussion in cases of disagreement (</a:t>
            </a:r>
            <a:r>
              <a:rPr lang="en-US" sz="1750" kern="100" dirty="0" err="1">
                <a:effectLst/>
                <a:latin typeface="Calibri" panose="020F0502020204030204" pitchFamily="34" charset="0"/>
                <a:ea typeface="Calibri" panose="020F0502020204030204" pitchFamily="34" charset="0"/>
                <a:cs typeface="Times New Roman" panose="02020603050405020304" pitchFamily="18" charset="0"/>
              </a:rPr>
              <a:t>Scheres</a:t>
            </a: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et al., 2006).</a:t>
            </a:r>
          </a:p>
          <a:p>
            <a:pPr algn="just">
              <a:lnSpc>
                <a:spcPct val="107000"/>
              </a:lnSpc>
              <a:spcAft>
                <a:spcPts val="800"/>
              </a:spcAft>
            </a:pP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However, inconsistencies in choices not foreseen by the predetermined rules method may occur (</a:t>
            </a:r>
            <a:r>
              <a:rPr lang="en-US" sz="1750" kern="100" dirty="0" err="1">
                <a:effectLst/>
                <a:latin typeface="Calibri" panose="020F0502020204030204" pitchFamily="34" charset="0"/>
                <a:ea typeface="Calibri" panose="020F0502020204030204" pitchFamily="34" charset="0"/>
                <a:cs typeface="Times New Roman" panose="02020603050405020304" pitchFamily="18" charset="0"/>
              </a:rPr>
              <a:t>Scheres</a:t>
            </a:r>
            <a:r>
              <a:rPr lang="en-US" sz="1750" kern="100" dirty="0">
                <a:effectLst/>
                <a:latin typeface="Calibri" panose="020F0502020204030204" pitchFamily="34" charset="0"/>
                <a:ea typeface="Calibri" panose="020F0502020204030204" pitchFamily="34" charset="0"/>
                <a:cs typeface="Times New Roman" panose="02020603050405020304" pitchFamily="18" charset="0"/>
              </a:rPr>
              <a:t> et al., 2010a), as observed in the sequence II – ID - II - DI depicted in the last columns of Table 1. In these cases, determining the SVs can often be challenging, and the responses may be treated as missing data.</a:t>
            </a:r>
            <a:endParaRPr lang="pt-BR" sz="17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aixaDeTexto 8">
            <a:extLst>
              <a:ext uri="{FF2B5EF4-FFF2-40B4-BE49-F238E27FC236}">
                <a16:creationId xmlns:a16="http://schemas.microsoft.com/office/drawing/2014/main" id="{D48361E3-0F36-F6EB-E49F-1F85C8448564}"/>
              </a:ext>
            </a:extLst>
          </p:cNvPr>
          <p:cNvSpPr txBox="1"/>
          <p:nvPr/>
        </p:nvSpPr>
        <p:spPr>
          <a:xfrm>
            <a:off x="6318584" y="147592"/>
            <a:ext cx="418704" cy="369332"/>
          </a:xfrm>
          <a:prstGeom prst="rect">
            <a:avLst/>
          </a:prstGeom>
          <a:noFill/>
        </p:spPr>
        <p:txBody>
          <a:bodyPr wrap="none" rtlCol="0">
            <a:spAutoFit/>
          </a:bodyPr>
          <a:lstStyle/>
          <a:p>
            <a:r>
              <a:rPr lang="pt-BR" dirty="0"/>
              <a:t>05</a:t>
            </a:r>
          </a:p>
        </p:txBody>
      </p:sp>
      <p:graphicFrame>
        <p:nvGraphicFramePr>
          <p:cNvPr id="3" name="Tabela 2">
            <a:extLst>
              <a:ext uri="{FF2B5EF4-FFF2-40B4-BE49-F238E27FC236}">
                <a16:creationId xmlns:a16="http://schemas.microsoft.com/office/drawing/2014/main" id="{69113076-70F2-87AE-E494-E05B0FF52AD7}"/>
              </a:ext>
            </a:extLst>
          </p:cNvPr>
          <p:cNvGraphicFramePr>
            <a:graphicFrameLocks noGrp="1"/>
          </p:cNvGraphicFramePr>
          <p:nvPr>
            <p:extLst>
              <p:ext uri="{D42A27DB-BD31-4B8C-83A1-F6EECF244321}">
                <p14:modId xmlns:p14="http://schemas.microsoft.com/office/powerpoint/2010/main" val="2019387114"/>
              </p:ext>
            </p:extLst>
          </p:nvPr>
        </p:nvGraphicFramePr>
        <p:xfrm>
          <a:off x="471487" y="6607802"/>
          <a:ext cx="5847099" cy="2402848"/>
        </p:xfrm>
        <a:graphic>
          <a:graphicData uri="http://schemas.openxmlformats.org/drawingml/2006/table">
            <a:tbl>
              <a:tblPr firstRow="1" firstCol="1" bandRow="1">
                <a:tableStyleId>{2D5ABB26-0587-4C30-8999-92F81FD0307C}</a:tableStyleId>
              </a:tblPr>
              <a:tblGrid>
                <a:gridCol w="1520088">
                  <a:extLst>
                    <a:ext uri="{9D8B030D-6E8A-4147-A177-3AD203B41FA5}">
                      <a16:colId xmlns:a16="http://schemas.microsoft.com/office/drawing/2014/main" val="545910209"/>
                    </a:ext>
                  </a:extLst>
                </a:gridCol>
                <a:gridCol w="457469">
                  <a:extLst>
                    <a:ext uri="{9D8B030D-6E8A-4147-A177-3AD203B41FA5}">
                      <a16:colId xmlns:a16="http://schemas.microsoft.com/office/drawing/2014/main" val="1914655253"/>
                    </a:ext>
                  </a:extLst>
                </a:gridCol>
                <a:gridCol w="448539">
                  <a:extLst>
                    <a:ext uri="{9D8B030D-6E8A-4147-A177-3AD203B41FA5}">
                      <a16:colId xmlns:a16="http://schemas.microsoft.com/office/drawing/2014/main" val="1292889275"/>
                    </a:ext>
                  </a:extLst>
                </a:gridCol>
                <a:gridCol w="194258">
                  <a:extLst>
                    <a:ext uri="{9D8B030D-6E8A-4147-A177-3AD203B41FA5}">
                      <a16:colId xmlns:a16="http://schemas.microsoft.com/office/drawing/2014/main" val="3376245660"/>
                    </a:ext>
                  </a:extLst>
                </a:gridCol>
                <a:gridCol w="474641">
                  <a:extLst>
                    <a:ext uri="{9D8B030D-6E8A-4147-A177-3AD203B41FA5}">
                      <a16:colId xmlns:a16="http://schemas.microsoft.com/office/drawing/2014/main" val="3390680229"/>
                    </a:ext>
                  </a:extLst>
                </a:gridCol>
                <a:gridCol w="487005">
                  <a:extLst>
                    <a:ext uri="{9D8B030D-6E8A-4147-A177-3AD203B41FA5}">
                      <a16:colId xmlns:a16="http://schemas.microsoft.com/office/drawing/2014/main" val="3294893383"/>
                    </a:ext>
                  </a:extLst>
                </a:gridCol>
                <a:gridCol w="194258">
                  <a:extLst>
                    <a:ext uri="{9D8B030D-6E8A-4147-A177-3AD203B41FA5}">
                      <a16:colId xmlns:a16="http://schemas.microsoft.com/office/drawing/2014/main" val="2106558462"/>
                    </a:ext>
                  </a:extLst>
                </a:gridCol>
                <a:gridCol w="421750">
                  <a:extLst>
                    <a:ext uri="{9D8B030D-6E8A-4147-A177-3AD203B41FA5}">
                      <a16:colId xmlns:a16="http://schemas.microsoft.com/office/drawing/2014/main" val="2804873642"/>
                    </a:ext>
                  </a:extLst>
                </a:gridCol>
                <a:gridCol w="487005">
                  <a:extLst>
                    <a:ext uri="{9D8B030D-6E8A-4147-A177-3AD203B41FA5}">
                      <a16:colId xmlns:a16="http://schemas.microsoft.com/office/drawing/2014/main" val="3601774602"/>
                    </a:ext>
                  </a:extLst>
                </a:gridCol>
                <a:gridCol w="194258">
                  <a:extLst>
                    <a:ext uri="{9D8B030D-6E8A-4147-A177-3AD203B41FA5}">
                      <a16:colId xmlns:a16="http://schemas.microsoft.com/office/drawing/2014/main" val="1050574312"/>
                    </a:ext>
                  </a:extLst>
                </a:gridCol>
                <a:gridCol w="481510">
                  <a:extLst>
                    <a:ext uri="{9D8B030D-6E8A-4147-A177-3AD203B41FA5}">
                      <a16:colId xmlns:a16="http://schemas.microsoft.com/office/drawing/2014/main" val="4271247426"/>
                    </a:ext>
                  </a:extLst>
                </a:gridCol>
                <a:gridCol w="486318">
                  <a:extLst>
                    <a:ext uri="{9D8B030D-6E8A-4147-A177-3AD203B41FA5}">
                      <a16:colId xmlns:a16="http://schemas.microsoft.com/office/drawing/2014/main" val="3514859056"/>
                    </a:ext>
                  </a:extLst>
                </a:gridCol>
              </a:tblGrid>
              <a:tr h="211641">
                <a:tc gridSpan="12">
                  <a:txBody>
                    <a:bodyPr/>
                    <a:lstStyle/>
                    <a:p>
                      <a:pPr algn="just">
                        <a:lnSpc>
                          <a:spcPct val="107000"/>
                        </a:lnSpc>
                        <a:spcAft>
                          <a:spcPts val="800"/>
                        </a:spcAft>
                      </a:pPr>
                      <a:r>
                        <a:rPr lang="en-US" sz="1000" b="1" dirty="0">
                          <a:effectLst/>
                        </a:rPr>
                        <a:t>Table 1. </a:t>
                      </a:r>
                      <a:r>
                        <a:rPr lang="en-US" sz="1000" dirty="0">
                          <a:effectLst/>
                        </a:rPr>
                        <a:t>Ascending order of choices (trials) of a delay discounting procedure.</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390233750"/>
                  </a:ext>
                </a:extLst>
              </a:tr>
              <a:tr h="380954">
                <a:tc>
                  <a:txBody>
                    <a:bodyPr/>
                    <a:lstStyle/>
                    <a:p>
                      <a:pPr algn="l">
                        <a:lnSpc>
                          <a:spcPct val="107000"/>
                        </a:lnSpc>
                        <a:spcAft>
                          <a:spcPts val="800"/>
                        </a:spcAft>
                      </a:pPr>
                      <a:r>
                        <a:rPr lang="en-US" sz="1000" dirty="0">
                          <a:effectLst/>
                        </a:rPr>
                        <a:t>Immediate rewards in dollars</a:t>
                      </a:r>
                      <a:endParaRPr lang="pt-BR" sz="11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gridSpan="11">
                  <a:txBody>
                    <a:bodyPr/>
                    <a:lstStyle/>
                    <a:p>
                      <a:pPr algn="ctr">
                        <a:lnSpc>
                          <a:spcPct val="107000"/>
                        </a:lnSpc>
                        <a:spcAft>
                          <a:spcPts val="800"/>
                        </a:spcAft>
                      </a:pPr>
                      <a:r>
                        <a:rPr lang="en-US" sz="1000" dirty="0">
                          <a:effectLst/>
                        </a:rPr>
                        <a:t>Delays associated with the US$ 20 delayed reward</a:t>
                      </a:r>
                      <a:endParaRPr lang="pt-BR" sz="11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687628073"/>
                  </a:ext>
                </a:extLst>
              </a:tr>
              <a:tr h="320876">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gridSpan="2">
                  <a:txBody>
                    <a:bodyPr/>
                    <a:lstStyle/>
                    <a:p>
                      <a:pPr algn="ctr">
                        <a:lnSpc>
                          <a:spcPct val="107000"/>
                        </a:lnSpc>
                        <a:spcAft>
                          <a:spcPts val="800"/>
                        </a:spcAft>
                      </a:pPr>
                      <a:r>
                        <a:rPr lang="en-US" sz="1000" dirty="0">
                          <a:effectLst/>
                        </a:rPr>
                        <a:t>5 s</a:t>
                      </a:r>
                      <a:endParaRPr lang="pt-BR" sz="1100" dirty="0">
                        <a:effectLst/>
                        <a:latin typeface="Calibri" panose="020F0502020204030204" pitchFamily="34" charset="0"/>
                        <a:ea typeface="Calibri" panose="020F0502020204030204" pitchFamily="34" charset="0"/>
                      </a:endParaRPr>
                    </a:p>
                  </a:txBody>
                  <a:tcPr marL="68580" marR="68580" marT="0" marB="0"/>
                </a:tc>
                <a:tc hMerge="1">
                  <a:txBody>
                    <a:bodyPr/>
                    <a:lstStyle/>
                    <a:p>
                      <a:endParaRPr lang="pt-BR"/>
                    </a:p>
                  </a:txBody>
                  <a:tcPr/>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gridSpan="2">
                  <a:txBody>
                    <a:bodyPr/>
                    <a:lstStyle/>
                    <a:p>
                      <a:pPr algn="ctr">
                        <a:lnSpc>
                          <a:spcPct val="107000"/>
                        </a:lnSpc>
                        <a:spcAft>
                          <a:spcPts val="800"/>
                        </a:spcAft>
                      </a:pPr>
                      <a:r>
                        <a:rPr lang="en-US" sz="1000">
                          <a:effectLst/>
                        </a:rPr>
                        <a:t>10 s</a:t>
                      </a:r>
                      <a:endParaRPr lang="pt-BR" sz="1100">
                        <a:effectLst/>
                        <a:latin typeface="Calibri" panose="020F0502020204030204" pitchFamily="34" charset="0"/>
                        <a:ea typeface="Calibri" panose="020F0502020204030204" pitchFamily="34" charset="0"/>
                      </a:endParaRPr>
                    </a:p>
                  </a:txBody>
                  <a:tcPr marL="68580" marR="68580" marT="0" marB="0"/>
                </a:tc>
                <a:tc hMerge="1">
                  <a:txBody>
                    <a:bodyPr/>
                    <a:lstStyle/>
                    <a:p>
                      <a:endParaRPr lang="pt-BR"/>
                    </a:p>
                  </a:txBody>
                  <a:tcPr/>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gridSpan="2">
                  <a:txBody>
                    <a:bodyPr/>
                    <a:lstStyle/>
                    <a:p>
                      <a:pPr algn="ctr">
                        <a:lnSpc>
                          <a:spcPct val="107000"/>
                        </a:lnSpc>
                        <a:spcAft>
                          <a:spcPts val="800"/>
                        </a:spcAft>
                      </a:pPr>
                      <a:r>
                        <a:rPr lang="en-US" sz="1000">
                          <a:effectLst/>
                        </a:rPr>
                        <a:t>20 s</a:t>
                      </a:r>
                      <a:endParaRPr lang="pt-BR" sz="1100">
                        <a:effectLst/>
                        <a:latin typeface="Calibri" panose="020F0502020204030204" pitchFamily="34" charset="0"/>
                        <a:ea typeface="Calibri" panose="020F0502020204030204" pitchFamily="34" charset="0"/>
                      </a:endParaRPr>
                    </a:p>
                  </a:txBody>
                  <a:tcPr marL="68580" marR="68580" marT="0" marB="0"/>
                </a:tc>
                <a:tc hMerge="1">
                  <a:txBody>
                    <a:bodyPr/>
                    <a:lstStyle/>
                    <a:p>
                      <a:endParaRPr lang="pt-BR"/>
                    </a:p>
                  </a:txBody>
                  <a:tcPr/>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gridSpan="2">
                  <a:txBody>
                    <a:bodyPr/>
                    <a:lstStyle/>
                    <a:p>
                      <a:pPr algn="ctr">
                        <a:lnSpc>
                          <a:spcPct val="107000"/>
                        </a:lnSpc>
                        <a:spcAft>
                          <a:spcPts val="800"/>
                        </a:spcAft>
                      </a:pPr>
                      <a:r>
                        <a:rPr lang="en-US" sz="1000">
                          <a:effectLst/>
                        </a:rPr>
                        <a:t>40 s</a:t>
                      </a:r>
                      <a:endParaRPr lang="pt-BR" sz="1100">
                        <a:effectLst/>
                        <a:latin typeface="Calibri" panose="020F0502020204030204" pitchFamily="34" charset="0"/>
                        <a:ea typeface="Calibri" panose="020F0502020204030204" pitchFamily="34" charset="0"/>
                      </a:endParaRPr>
                    </a:p>
                  </a:txBody>
                  <a:tcPr marL="68580" marR="68580" marT="0" marB="0"/>
                </a:tc>
                <a:tc hMerge="1">
                  <a:txBody>
                    <a:bodyPr/>
                    <a:lstStyle/>
                    <a:p>
                      <a:endParaRPr lang="pt-BR"/>
                    </a:p>
                  </a:txBody>
                  <a:tcPr/>
                </a:tc>
                <a:extLst>
                  <a:ext uri="{0D108BD9-81ED-4DB2-BD59-A6C34878D82A}">
                    <a16:rowId xmlns:a16="http://schemas.microsoft.com/office/drawing/2014/main" val="1279970145"/>
                  </a:ext>
                </a:extLst>
              </a:tr>
              <a:tr h="314807">
                <a:tc>
                  <a:txBody>
                    <a:bodyPr/>
                    <a:lstStyle/>
                    <a:p>
                      <a:pPr algn="just">
                        <a:lnSpc>
                          <a:spcPct val="107000"/>
                        </a:lnSpc>
                        <a:spcAft>
                          <a:spcPts val="6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T1</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a:effectLst/>
                        </a:rPr>
                        <a:t>T2</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a:effectLst/>
                        </a:rPr>
                        <a:t>T1</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a:effectLst/>
                        </a:rPr>
                        <a:t>T2</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a:effectLst/>
                        </a:rPr>
                        <a:t>T1</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a:effectLst/>
                        </a:rPr>
                        <a:t>T2</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a:effectLst/>
                        </a:rPr>
                        <a:t>T1</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a:effectLst/>
                        </a:rPr>
                        <a:t>T2</a:t>
                      </a:r>
                      <a:endParaRPr lang="pt-BR"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872141566"/>
                  </a:ext>
                </a:extLst>
              </a:tr>
              <a:tr h="186153">
                <a:tc>
                  <a:txBody>
                    <a:bodyPr/>
                    <a:lstStyle/>
                    <a:p>
                      <a:pPr algn="just">
                        <a:lnSpc>
                          <a:spcPct val="107000"/>
                        </a:lnSpc>
                        <a:spcAft>
                          <a:spcPts val="800"/>
                        </a:spcAft>
                      </a:pPr>
                      <a:r>
                        <a:rPr lang="en-US" sz="1000">
                          <a:effectLst/>
                        </a:rPr>
                        <a:t>2</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D</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340617494"/>
                  </a:ext>
                </a:extLst>
              </a:tr>
              <a:tr h="186153">
                <a:tc>
                  <a:txBody>
                    <a:bodyPr/>
                    <a:lstStyle/>
                    <a:p>
                      <a:pPr algn="just">
                        <a:lnSpc>
                          <a:spcPct val="107000"/>
                        </a:lnSpc>
                        <a:spcAft>
                          <a:spcPts val="800"/>
                        </a:spcAft>
                      </a:pPr>
                      <a:r>
                        <a:rPr lang="en-US" sz="1000">
                          <a:effectLst/>
                        </a:rPr>
                        <a:t>5</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D</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96916266"/>
                  </a:ext>
                </a:extLst>
              </a:tr>
              <a:tr h="186153">
                <a:tc>
                  <a:txBody>
                    <a:bodyPr/>
                    <a:lstStyle/>
                    <a:p>
                      <a:pPr algn="just">
                        <a:lnSpc>
                          <a:spcPct val="107000"/>
                        </a:lnSpc>
                        <a:spcAft>
                          <a:spcPts val="800"/>
                        </a:spcAft>
                      </a:pPr>
                      <a:r>
                        <a:rPr lang="en-US" sz="1000">
                          <a:effectLst/>
                        </a:rPr>
                        <a:t>10</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D</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D</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981319852"/>
                  </a:ext>
                </a:extLst>
              </a:tr>
              <a:tr h="235157">
                <a:tc>
                  <a:txBody>
                    <a:bodyPr/>
                    <a:lstStyle/>
                    <a:p>
                      <a:pPr algn="just">
                        <a:lnSpc>
                          <a:spcPct val="107000"/>
                        </a:lnSpc>
                        <a:spcAft>
                          <a:spcPts val="800"/>
                        </a:spcAft>
                      </a:pPr>
                      <a:r>
                        <a:rPr lang="en-US" sz="1000" dirty="0">
                          <a:effectLst/>
                        </a:rPr>
                        <a:t>15</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D</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D</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I</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I</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I</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I</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D</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I</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1212594"/>
                  </a:ext>
                </a:extLst>
              </a:tr>
              <a:tr h="380954">
                <a:tc gridSpan="12">
                  <a:txBody>
                    <a:bodyPr/>
                    <a:lstStyle/>
                    <a:p>
                      <a:pPr algn="just">
                        <a:lnSpc>
                          <a:spcPct val="107000"/>
                        </a:lnSpc>
                        <a:spcAft>
                          <a:spcPts val="800"/>
                        </a:spcAft>
                      </a:pPr>
                      <a:r>
                        <a:rPr lang="en-US" sz="1000" dirty="0">
                          <a:effectLst/>
                        </a:rPr>
                        <a:t>Note. T1: trial 1; T2: trial 2; Choices for delayed and immediate rewards are coded, respectively, with the letters D and I. In this example, each delay is made up of choice pairs (T1 and T2).</a:t>
                      </a:r>
                      <a:endParaRPr lang="pt-BR" sz="11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28850395"/>
                  </a:ext>
                </a:extLst>
              </a:tr>
            </a:tbl>
          </a:graphicData>
        </a:graphic>
      </p:graphicFrame>
    </p:spTree>
    <p:extLst>
      <p:ext uri="{BB962C8B-B14F-4D97-AF65-F5344CB8AC3E}">
        <p14:creationId xmlns:p14="http://schemas.microsoft.com/office/powerpoint/2010/main" val="3138043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A9F633C4-57BB-A076-8208-65568AACA793}"/>
              </a:ext>
            </a:extLst>
          </p:cNvPr>
          <p:cNvSpPr txBox="1"/>
          <p:nvPr/>
        </p:nvSpPr>
        <p:spPr>
          <a:xfrm>
            <a:off x="471487" y="783843"/>
            <a:ext cx="5915025" cy="2000548"/>
          </a:xfrm>
          <a:prstGeom prst="rect">
            <a:avLst/>
          </a:prstGeom>
          <a:noFill/>
        </p:spPr>
        <p:txBody>
          <a:bodyPr wrap="square">
            <a:spAutoFit/>
          </a:bodyPr>
          <a:lstStyle/>
          <a:p>
            <a:pPr algn="just">
              <a:spcBef>
                <a:spcPts val="600"/>
              </a:spcBef>
            </a:pP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Alternatively, it is possible to use the proportion of delayed reward choices method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Mies</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et al., 2018) because it can be easily automated and is not influenced by inconsistent choice reversals. To calculate it, all choices made in favor of the larger reward at a particular delay are considered, regardless of their presentation order, as shown in Equation 1:</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pPr>
            <a:endParaRPr lang="en-US" sz="1700" dirty="0">
              <a:latin typeface="Calibri" panose="020F0502020204030204" pitchFamily="34" charset="0"/>
              <a:ea typeface="Calibri" panose="020F0502020204030204" pitchFamily="34" charset="0"/>
              <a:cs typeface="Calibri" panose="020F0502020204030204" pitchFamily="34" charset="0"/>
            </a:endParaRPr>
          </a:p>
        </p:txBody>
      </p:sp>
      <p:sp>
        <p:nvSpPr>
          <p:cNvPr id="9" name="CaixaDeTexto 8">
            <a:extLst>
              <a:ext uri="{FF2B5EF4-FFF2-40B4-BE49-F238E27FC236}">
                <a16:creationId xmlns:a16="http://schemas.microsoft.com/office/drawing/2014/main" id="{D48361E3-0F36-F6EB-E49F-1F85C8448564}"/>
              </a:ext>
            </a:extLst>
          </p:cNvPr>
          <p:cNvSpPr txBox="1"/>
          <p:nvPr/>
        </p:nvSpPr>
        <p:spPr>
          <a:xfrm>
            <a:off x="6318584" y="147592"/>
            <a:ext cx="418704" cy="369332"/>
          </a:xfrm>
          <a:prstGeom prst="rect">
            <a:avLst/>
          </a:prstGeom>
          <a:noFill/>
        </p:spPr>
        <p:txBody>
          <a:bodyPr wrap="none" rtlCol="0">
            <a:spAutoFit/>
          </a:bodyPr>
          <a:lstStyle/>
          <a:p>
            <a:r>
              <a:rPr lang="pt-BR" dirty="0"/>
              <a:t>06</a:t>
            </a:r>
          </a:p>
        </p:txBody>
      </p: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DA6381B0-0BAE-F665-8D9F-6DCF8556E65F}"/>
                  </a:ext>
                </a:extLst>
              </p:cNvPr>
              <p:cNvGraphicFramePr>
                <a:graphicFrameLocks noGrp="1"/>
              </p:cNvGraphicFramePr>
              <p:nvPr>
                <p:extLst>
                  <p:ext uri="{D42A27DB-BD31-4B8C-83A1-F6EECF244321}">
                    <p14:modId xmlns:p14="http://schemas.microsoft.com/office/powerpoint/2010/main" val="1921848050"/>
                  </p:ext>
                </p:extLst>
              </p:nvPr>
            </p:nvGraphicFramePr>
            <p:xfrm>
              <a:off x="612911" y="2520797"/>
              <a:ext cx="5915025" cy="785368"/>
            </p:xfrm>
            <a:graphic>
              <a:graphicData uri="http://schemas.openxmlformats.org/drawingml/2006/table">
                <a:tbl>
                  <a:tblPr firstRow="1" firstCol="1" bandRow="1">
                    <a:tableStyleId>{2D5ABB26-0587-4C30-8999-92F81FD0307C}</a:tableStyleId>
                  </a:tblPr>
                  <a:tblGrid>
                    <a:gridCol w="5385149">
                      <a:extLst>
                        <a:ext uri="{9D8B030D-6E8A-4147-A177-3AD203B41FA5}">
                          <a16:colId xmlns:a16="http://schemas.microsoft.com/office/drawing/2014/main" val="3200996826"/>
                        </a:ext>
                      </a:extLst>
                    </a:gridCol>
                    <a:gridCol w="529876">
                      <a:extLst>
                        <a:ext uri="{9D8B030D-6E8A-4147-A177-3AD203B41FA5}">
                          <a16:colId xmlns:a16="http://schemas.microsoft.com/office/drawing/2014/main" val="1113135575"/>
                        </a:ext>
                      </a:extLst>
                    </a:gridCol>
                  </a:tblGrid>
                  <a:tr h="784778">
                    <a:tc>
                      <a:txBody>
                        <a:bodyPr/>
                        <a:lstStyle/>
                        <a:p>
                          <a:pPr algn="ctr">
                            <a:lnSpc>
                              <a:spcPct val="200000"/>
                            </a:lnSpc>
                            <a:spcBef>
                              <a:spcPts val="1200"/>
                            </a:spcBef>
                            <a:spcAft>
                              <a:spcPts val="12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𝑃</m:t>
                                </m:r>
                                <m:r>
                                  <a:rPr lang="en-US" sz="1000">
                                    <a:effectLst/>
                                    <a:latin typeface="Cambria Math" panose="02040503050406030204" pitchFamily="18" charset="0"/>
                                  </a:rPr>
                                  <m:t>=</m:t>
                                </m:r>
                                <m:f>
                                  <m:fPr>
                                    <m:ctrlPr>
                                      <a:rPr lang="pt-BR" sz="1000" i="1">
                                        <a:effectLst/>
                                        <a:latin typeface="Cambria Math" panose="02040503050406030204" pitchFamily="18" charset="0"/>
                                      </a:rPr>
                                    </m:ctrlPr>
                                  </m:fPr>
                                  <m:num>
                                    <m:r>
                                      <a:rPr lang="en-US" sz="1000">
                                        <a:effectLst/>
                                        <a:latin typeface="Cambria Math" panose="02040503050406030204" pitchFamily="18" charset="0"/>
                                      </a:rPr>
                                      <m:t>𝑁𝑢𝑚𝑏𝑒𝑟</m:t>
                                    </m:r>
                                    <m:r>
                                      <a:rPr lang="en-US" sz="1000">
                                        <a:effectLst/>
                                        <a:latin typeface="Cambria Math" panose="02040503050406030204" pitchFamily="18" charset="0"/>
                                      </a:rPr>
                                      <m:t> </m:t>
                                    </m:r>
                                    <m:r>
                                      <a:rPr lang="en-US" sz="1000">
                                        <a:effectLst/>
                                        <a:latin typeface="Cambria Math" panose="02040503050406030204" pitchFamily="18" charset="0"/>
                                      </a:rPr>
                                      <m:t>𝑜𝑓</m:t>
                                    </m:r>
                                    <m:r>
                                      <a:rPr lang="en-US" sz="1000">
                                        <a:effectLst/>
                                        <a:latin typeface="Cambria Math" panose="02040503050406030204" pitchFamily="18" charset="0"/>
                                      </a:rPr>
                                      <m:t> </m:t>
                                    </m:r>
                                    <m:r>
                                      <a:rPr lang="en-US" sz="1000">
                                        <a:effectLst/>
                                        <a:latin typeface="Cambria Math" panose="02040503050406030204" pitchFamily="18" charset="0"/>
                                      </a:rPr>
                                      <m:t>𝑑𝑒𝑙𝑎𝑦𝑒𝑑</m:t>
                                    </m:r>
                                    <m:r>
                                      <a:rPr lang="en-US" sz="1000">
                                        <a:effectLst/>
                                        <a:latin typeface="Cambria Math" panose="02040503050406030204" pitchFamily="18" charset="0"/>
                                      </a:rPr>
                                      <m:t> </m:t>
                                    </m:r>
                                    <m:r>
                                      <a:rPr lang="en-US" sz="1000">
                                        <a:effectLst/>
                                        <a:latin typeface="Cambria Math" panose="02040503050406030204" pitchFamily="18" charset="0"/>
                                      </a:rPr>
                                      <m:t>𝑐h𝑜𝑖𝑐𝑒𝑠</m:t>
                                    </m:r>
                                    <m:r>
                                      <a:rPr lang="en-US" sz="1000">
                                        <a:effectLst/>
                                        <a:latin typeface="Cambria Math" panose="02040503050406030204" pitchFamily="18" charset="0"/>
                                      </a:rPr>
                                      <m:t> </m:t>
                                    </m:r>
                                    <m:r>
                                      <a:rPr lang="en-US" sz="1000">
                                        <a:effectLst/>
                                        <a:latin typeface="Cambria Math" panose="02040503050406030204" pitchFamily="18" charset="0"/>
                                      </a:rPr>
                                      <m:t>𝑝𝑒𝑟</m:t>
                                    </m:r>
                                    <m:r>
                                      <a:rPr lang="en-US" sz="1000">
                                        <a:effectLst/>
                                        <a:latin typeface="Cambria Math" panose="02040503050406030204" pitchFamily="18" charset="0"/>
                                      </a:rPr>
                                      <m:t> </m:t>
                                    </m:r>
                                    <m:r>
                                      <a:rPr lang="en-US" sz="1000">
                                        <a:effectLst/>
                                        <a:latin typeface="Cambria Math" panose="02040503050406030204" pitchFamily="18" charset="0"/>
                                      </a:rPr>
                                      <m:t>𝑑𝑒𝑙𝑎𝑦</m:t>
                                    </m:r>
                                  </m:num>
                                  <m:den>
                                    <m:r>
                                      <a:rPr lang="en-US" sz="1000">
                                        <a:effectLst/>
                                        <a:latin typeface="Cambria Math" panose="02040503050406030204" pitchFamily="18" charset="0"/>
                                      </a:rPr>
                                      <m:t>𝑇𝑜𝑡𝑎𝑙</m:t>
                                    </m:r>
                                    <m:r>
                                      <a:rPr lang="en-US" sz="1000">
                                        <a:effectLst/>
                                        <a:latin typeface="Cambria Math" panose="02040503050406030204" pitchFamily="18" charset="0"/>
                                      </a:rPr>
                                      <m:t> </m:t>
                                    </m:r>
                                    <m:r>
                                      <a:rPr lang="en-US" sz="1000">
                                        <a:effectLst/>
                                        <a:latin typeface="Cambria Math" panose="02040503050406030204" pitchFamily="18" charset="0"/>
                                      </a:rPr>
                                      <m:t>𝑛𝑢𝑚𝑏𝑒𝑟</m:t>
                                    </m:r>
                                    <m:r>
                                      <a:rPr lang="en-US" sz="1000">
                                        <a:effectLst/>
                                        <a:latin typeface="Cambria Math" panose="02040503050406030204" pitchFamily="18" charset="0"/>
                                      </a:rPr>
                                      <m:t> </m:t>
                                    </m:r>
                                    <m:r>
                                      <a:rPr lang="en-US" sz="1000">
                                        <a:effectLst/>
                                        <a:latin typeface="Cambria Math" panose="02040503050406030204" pitchFamily="18" charset="0"/>
                                      </a:rPr>
                                      <m:t>𝑜𝑓</m:t>
                                    </m:r>
                                    <m:r>
                                      <a:rPr lang="en-US" sz="1000">
                                        <a:effectLst/>
                                        <a:latin typeface="Cambria Math" panose="02040503050406030204" pitchFamily="18" charset="0"/>
                                      </a:rPr>
                                      <m:t> </m:t>
                                    </m:r>
                                    <m:r>
                                      <a:rPr lang="en-US" sz="1000">
                                        <a:effectLst/>
                                        <a:latin typeface="Cambria Math" panose="02040503050406030204" pitchFamily="18" charset="0"/>
                                      </a:rPr>
                                      <m:t>𝑐h𝑜𝑖𝑐𝑒𝑠</m:t>
                                    </m:r>
                                    <m:r>
                                      <a:rPr lang="en-US" sz="1000">
                                        <a:effectLst/>
                                        <a:latin typeface="Cambria Math" panose="02040503050406030204" pitchFamily="18" charset="0"/>
                                      </a:rPr>
                                      <m:t> </m:t>
                                    </m:r>
                                    <m:r>
                                      <a:rPr lang="en-US" sz="1000">
                                        <a:effectLst/>
                                        <a:latin typeface="Cambria Math" panose="02040503050406030204" pitchFamily="18" charset="0"/>
                                      </a:rPr>
                                      <m:t>𝑝𝑒𝑟</m:t>
                                    </m:r>
                                    <m:r>
                                      <a:rPr lang="en-US" sz="1000">
                                        <a:effectLst/>
                                        <a:latin typeface="Cambria Math" panose="02040503050406030204" pitchFamily="18" charset="0"/>
                                      </a:rPr>
                                      <m:t> </m:t>
                                    </m:r>
                                    <m:r>
                                      <a:rPr lang="en-US" sz="1000">
                                        <a:effectLst/>
                                        <a:latin typeface="Cambria Math" panose="02040503050406030204" pitchFamily="18" charset="0"/>
                                      </a:rPr>
                                      <m:t>𝑑𝑒𝑙𝑎𝑦</m:t>
                                    </m:r>
                                  </m:den>
                                </m:f>
                                <m:r>
                                  <a:rPr lang="en-US" sz="1000">
                                    <a:effectLst/>
                                    <a:latin typeface="Cambria Math" panose="02040503050406030204" pitchFamily="18" charset="0"/>
                                  </a:rPr>
                                  <m:t>×</m:t>
                                </m:r>
                                <m:r>
                                  <a:rPr lang="en-US" sz="1000">
                                    <a:effectLst/>
                                    <a:latin typeface="Cambria Math" panose="02040503050406030204" pitchFamily="18" charset="0"/>
                                  </a:rPr>
                                  <m:t>𝑃𝑙𝑎𝑢𝑠𝑖𝑏𝑙𝑒</m:t>
                                </m:r>
                                <m:r>
                                  <a:rPr lang="en-US" sz="1000">
                                    <a:effectLst/>
                                    <a:latin typeface="Cambria Math" panose="02040503050406030204" pitchFamily="18" charset="0"/>
                                  </a:rPr>
                                  <m:t> </m:t>
                                </m:r>
                                <m:r>
                                  <a:rPr lang="en-US" sz="1000">
                                    <a:effectLst/>
                                    <a:latin typeface="Cambria Math" panose="02040503050406030204" pitchFamily="18" charset="0"/>
                                  </a:rPr>
                                  <m:t>𝑟𝑎𝑛𝑔𝑒</m:t>
                                </m:r>
                                <m:r>
                                  <a:rPr lang="en-US" sz="1000">
                                    <a:effectLst/>
                                    <a:latin typeface="Cambria Math" panose="02040503050406030204" pitchFamily="18" charset="0"/>
                                  </a:rPr>
                                  <m:t> </m:t>
                                </m:r>
                                <m:r>
                                  <a:rPr lang="en-US" sz="1000">
                                    <a:effectLst/>
                                    <a:latin typeface="Cambria Math" panose="02040503050406030204" pitchFamily="18" charset="0"/>
                                  </a:rPr>
                                  <m:t>𝑜𝑓</m:t>
                                </m:r>
                                <m:r>
                                  <a:rPr lang="en-US" sz="1000">
                                    <a:effectLst/>
                                    <a:latin typeface="Cambria Math" panose="02040503050406030204" pitchFamily="18" charset="0"/>
                                  </a:rPr>
                                  <m:t> </m:t>
                                </m:r>
                                <m:r>
                                  <a:rPr lang="en-US" sz="1000">
                                    <a:effectLst/>
                                    <a:latin typeface="Cambria Math" panose="02040503050406030204" pitchFamily="18" charset="0"/>
                                  </a:rPr>
                                  <m:t>𝑆𝑉</m:t>
                                </m:r>
                                <m:r>
                                  <a:rPr lang="en-US" sz="1000">
                                    <a:effectLst/>
                                    <a:latin typeface="Cambria Math" panose="02040503050406030204" pitchFamily="18" charset="0"/>
                                  </a:rPr>
                                  <m:t>+</m:t>
                                </m:r>
                                <m:r>
                                  <a:rPr lang="en-US" sz="1000">
                                    <a:effectLst/>
                                    <a:latin typeface="Cambria Math" panose="02040503050406030204" pitchFamily="18" charset="0"/>
                                  </a:rPr>
                                  <m:t>𝑙𝑜𝑤𝑒𝑠𝑡</m:t>
                                </m:r>
                                <m:r>
                                  <a:rPr lang="en-US" sz="1000">
                                    <a:effectLst/>
                                    <a:latin typeface="Cambria Math" panose="02040503050406030204" pitchFamily="18" charset="0"/>
                                  </a:rPr>
                                  <m:t> </m:t>
                                </m:r>
                                <m:r>
                                  <a:rPr lang="en-US" sz="1000">
                                    <a:effectLst/>
                                    <a:latin typeface="Cambria Math" panose="02040503050406030204" pitchFamily="18" charset="0"/>
                                  </a:rPr>
                                  <m:t>𝑝𝑙𝑎𝑢𝑠𝑖𝑏𝑙𝑒</m:t>
                                </m:r>
                                <m:r>
                                  <a:rPr lang="en-US" sz="1000">
                                    <a:effectLst/>
                                    <a:latin typeface="Cambria Math" panose="02040503050406030204" pitchFamily="18" charset="0"/>
                                  </a:rPr>
                                  <m:t> </m:t>
                                </m:r>
                                <m:r>
                                  <a:rPr lang="en-US" sz="1000">
                                    <a:effectLst/>
                                    <a:latin typeface="Cambria Math" panose="02040503050406030204" pitchFamily="18" charset="0"/>
                                  </a:rPr>
                                  <m:t>𝑆𝑉</m:t>
                                </m:r>
                              </m:oMath>
                            </m:oMathPara>
                          </a14:m>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29" marR="68529" marT="0" marB="0"/>
                    </a:tc>
                    <a:tc>
                      <a:txBody>
                        <a:bodyPr/>
                        <a:lstStyle/>
                        <a:p>
                          <a:pPr algn="r">
                            <a:lnSpc>
                              <a:spcPct val="200000"/>
                            </a:lnSpc>
                            <a:spcBef>
                              <a:spcPts val="1200"/>
                            </a:spcBef>
                            <a:spcAft>
                              <a:spcPts val="1200"/>
                            </a:spcAft>
                          </a:pPr>
                          <a:r>
                            <a:rPr lang="en-US" sz="1100" dirty="0">
                              <a:effectLst/>
                            </a:rPr>
                            <a:t>(1)</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29" marR="68529" marT="0" marB="0"/>
                    </a:tc>
                    <a:extLst>
                      <a:ext uri="{0D108BD9-81ED-4DB2-BD59-A6C34878D82A}">
                        <a16:rowId xmlns:a16="http://schemas.microsoft.com/office/drawing/2014/main" val="1740309663"/>
                      </a:ext>
                    </a:extLst>
                  </a:tr>
                </a:tbl>
              </a:graphicData>
            </a:graphic>
          </p:graphicFrame>
        </mc:Choice>
        <mc:Fallback xmlns="">
          <p:graphicFrame>
            <p:nvGraphicFramePr>
              <p:cNvPr id="3" name="Tabela 2">
                <a:extLst>
                  <a:ext uri="{FF2B5EF4-FFF2-40B4-BE49-F238E27FC236}">
                    <a16:creationId xmlns:a16="http://schemas.microsoft.com/office/drawing/2014/main" id="{DA6381B0-0BAE-F665-8D9F-6DCF8556E65F}"/>
                  </a:ext>
                </a:extLst>
              </p:cNvPr>
              <p:cNvGraphicFramePr>
                <a:graphicFrameLocks noGrp="1"/>
              </p:cNvGraphicFramePr>
              <p:nvPr>
                <p:extLst>
                  <p:ext uri="{D42A27DB-BD31-4B8C-83A1-F6EECF244321}">
                    <p14:modId xmlns:p14="http://schemas.microsoft.com/office/powerpoint/2010/main" val="1921848050"/>
                  </p:ext>
                </p:extLst>
              </p:nvPr>
            </p:nvGraphicFramePr>
            <p:xfrm>
              <a:off x="612911" y="2520797"/>
              <a:ext cx="5915025" cy="785368"/>
            </p:xfrm>
            <a:graphic>
              <a:graphicData uri="http://schemas.openxmlformats.org/drawingml/2006/table">
                <a:tbl>
                  <a:tblPr firstRow="1" firstCol="1" bandRow="1">
                    <a:tableStyleId>{2D5ABB26-0587-4C30-8999-92F81FD0307C}</a:tableStyleId>
                  </a:tblPr>
                  <a:tblGrid>
                    <a:gridCol w="5385149">
                      <a:extLst>
                        <a:ext uri="{9D8B030D-6E8A-4147-A177-3AD203B41FA5}">
                          <a16:colId xmlns:a16="http://schemas.microsoft.com/office/drawing/2014/main" val="3200996826"/>
                        </a:ext>
                      </a:extLst>
                    </a:gridCol>
                    <a:gridCol w="529876">
                      <a:extLst>
                        <a:ext uri="{9D8B030D-6E8A-4147-A177-3AD203B41FA5}">
                          <a16:colId xmlns:a16="http://schemas.microsoft.com/office/drawing/2014/main" val="1113135575"/>
                        </a:ext>
                      </a:extLst>
                    </a:gridCol>
                  </a:tblGrid>
                  <a:tr h="785368">
                    <a:tc>
                      <a:txBody>
                        <a:bodyPr/>
                        <a:lstStyle/>
                        <a:p>
                          <a:endParaRPr lang="pt-BR"/>
                        </a:p>
                      </a:txBody>
                      <a:tcPr marL="68529" marR="68529" marT="0" marB="0">
                        <a:blipFill>
                          <a:blip r:embed="rId4"/>
                          <a:stretch>
                            <a:fillRect r="-9842"/>
                          </a:stretch>
                        </a:blipFill>
                      </a:tcPr>
                    </a:tc>
                    <a:tc>
                      <a:txBody>
                        <a:bodyPr/>
                        <a:lstStyle/>
                        <a:p>
                          <a:pPr algn="r">
                            <a:lnSpc>
                              <a:spcPct val="200000"/>
                            </a:lnSpc>
                            <a:spcBef>
                              <a:spcPts val="1200"/>
                            </a:spcBef>
                            <a:spcAft>
                              <a:spcPts val="1200"/>
                            </a:spcAft>
                          </a:pPr>
                          <a:r>
                            <a:rPr lang="en-US" sz="1100" dirty="0">
                              <a:effectLst/>
                            </a:rPr>
                            <a:t>(1)</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29" marR="68529" marT="0" marB="0"/>
                    </a:tc>
                    <a:extLst>
                      <a:ext uri="{0D108BD9-81ED-4DB2-BD59-A6C34878D82A}">
                        <a16:rowId xmlns:a16="http://schemas.microsoft.com/office/drawing/2014/main" val="1740309663"/>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4B71168-BB86-D72B-D525-D70F01A10167}"/>
                  </a:ext>
                </a:extLst>
              </p:cNvPr>
              <p:cNvSpPr txBox="1"/>
              <p:nvPr/>
            </p:nvSpPr>
            <p:spPr>
              <a:xfrm>
                <a:off x="403559" y="3369665"/>
                <a:ext cx="5915025" cy="4888839"/>
              </a:xfrm>
              <a:prstGeom prst="rect">
                <a:avLst/>
              </a:prstGeom>
              <a:noFill/>
            </p:spPr>
            <p:txBody>
              <a:bodyPr wrap="square">
                <a:spAutoFit/>
              </a:bodyPr>
              <a:lstStyle/>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Where P represents the proportion of delayed choices at a given time, the plausible range of subjective value (SV) is defined as the difference between the highest plausible SV (average of the highest immediate reward and the delayed reward) and the lowest plausible SV (average between zero and the lower immediate reward).</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Returning to the previous example, when the delay was 10 seconds, the SV of the sequence DD - DD - DD - II obtained by the predetermined rules method was 12.5. Using the proportion of delayed reward choices method, we find that the highest plausible SV is 17.5 ((20 + 15)/2), the lowest plausible SV is 1 ((0 + 2)/2), and the plausible range of SV is 16.5 (17.5 - 1). Therefore, when the delay is 10 seconds, one can calculate:</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gn="just">
                  <a:spcAft>
                    <a:spcPts val="800"/>
                  </a:spcAft>
                </a:pPr>
                <a14:m>
                  <m:oMathPara xmlns:m="http://schemas.openxmlformats.org/officeDocument/2006/math">
                    <m:oMathParaPr>
                      <m:jc m:val="centerGroup"/>
                    </m:oMathParaPr>
                    <m:oMath xmlns:m="http://schemas.openxmlformats.org/officeDocument/2006/math">
                      <m:r>
                        <a:rPr lang="pt-BR" sz="1700" i="1" smtClean="0">
                          <a:effectLst/>
                          <a:latin typeface="Cambria Math" panose="02040503050406030204" pitchFamily="18" charset="0"/>
                          <a:ea typeface="Calibri" panose="020F0502020204030204" pitchFamily="34" charset="0"/>
                          <a:cs typeface="Times New Roman" panose="02020603050405020304" pitchFamily="18" charset="0"/>
                        </a:rPr>
                        <m:t>𝑃</m:t>
                      </m:r>
                      <m:r>
                        <a:rPr lang="pt-BR" sz="170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pt-BR" sz="1700" i="1">
                              <a:effectLst/>
                              <a:latin typeface="Cambria Math" panose="02040503050406030204" pitchFamily="18" charset="0"/>
                              <a:cs typeface="Times New Roman" panose="02020603050405020304" pitchFamily="18" charset="0"/>
                            </a:rPr>
                          </m:ctrlPr>
                        </m:dPr>
                        <m:e>
                          <m:f>
                            <m:fPr>
                              <m:ctrlPr>
                                <a:rPr lang="pt-BR" sz="1700" i="1">
                                  <a:effectLst/>
                                  <a:latin typeface="Cambria Math" panose="02040503050406030204" pitchFamily="18" charset="0"/>
                                  <a:cs typeface="Times New Roman" panose="02020603050405020304" pitchFamily="18" charset="0"/>
                                </a:rPr>
                              </m:ctrlPr>
                            </m:fPr>
                            <m:num>
                              <m:r>
                                <a:rPr lang="pt-BR" sz="1700" b="0" i="1" smtClean="0">
                                  <a:effectLst/>
                                  <a:latin typeface="Cambria Math" panose="02040503050406030204" pitchFamily="18" charset="0"/>
                                  <a:cs typeface="Times New Roman" panose="02020603050405020304" pitchFamily="18" charset="0"/>
                                </a:rPr>
                                <m:t>6</m:t>
                              </m:r>
                            </m:num>
                            <m:den>
                              <m:r>
                                <a:rPr lang="pt-BR" sz="1700" b="0" i="1" smtClean="0">
                                  <a:effectLst/>
                                  <a:latin typeface="Cambria Math" panose="02040503050406030204" pitchFamily="18" charset="0"/>
                                  <a:ea typeface="Calibri" panose="020F0502020204030204" pitchFamily="34" charset="0"/>
                                  <a:cs typeface="Times New Roman" panose="02020603050405020304" pitchFamily="18" charset="0"/>
                                </a:rPr>
                                <m:t>8</m:t>
                              </m:r>
                            </m:den>
                          </m:f>
                        </m:e>
                      </m:d>
                      <m:r>
                        <a:rPr lang="pt-BR" sz="1700" i="1">
                          <a:effectLst/>
                          <a:latin typeface="Cambria Math" panose="02040503050406030204" pitchFamily="18" charset="0"/>
                          <a:ea typeface="Calibri" panose="020F0502020204030204" pitchFamily="34" charset="0"/>
                          <a:cs typeface="Times New Roman" panose="02020603050405020304" pitchFamily="18" charset="0"/>
                        </a:rPr>
                        <m:t> ×</m:t>
                      </m:r>
                      <m:r>
                        <a:rPr lang="pt-BR" sz="1700" b="0" i="1" smtClean="0">
                          <a:effectLst/>
                          <a:latin typeface="Cambria Math" panose="02040503050406030204" pitchFamily="18" charset="0"/>
                          <a:ea typeface="Calibri" panose="020F0502020204030204" pitchFamily="34" charset="0"/>
                          <a:cs typeface="Times New Roman" panose="02020603050405020304" pitchFamily="18" charset="0"/>
                        </a:rPr>
                        <m:t>1</m:t>
                      </m:r>
                      <m:r>
                        <a:rPr lang="pt-BR" sz="1700" i="1">
                          <a:effectLst/>
                          <a:latin typeface="Cambria Math" panose="02040503050406030204" pitchFamily="18" charset="0"/>
                          <a:ea typeface="Calibri" panose="020F0502020204030204" pitchFamily="34" charset="0"/>
                          <a:cs typeface="Times New Roman" panose="02020603050405020304" pitchFamily="18" charset="0"/>
                        </a:rPr>
                        <m:t>6</m:t>
                      </m:r>
                      <m:r>
                        <a:rPr lang="pt-BR" sz="17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pt-BR" sz="1700" i="1">
                          <a:effectLst/>
                          <a:latin typeface="Cambria Math" panose="02040503050406030204" pitchFamily="18" charset="0"/>
                          <a:ea typeface="Calibri" panose="020F0502020204030204" pitchFamily="34" charset="0"/>
                          <a:cs typeface="Times New Roman" panose="02020603050405020304" pitchFamily="18" charset="0"/>
                        </a:rPr>
                        <m:t>5+1</m:t>
                      </m:r>
                    </m:oMath>
                  </m:oMathPara>
                </a14:m>
                <a:endParaRPr lang="en-US" sz="1700" dirty="0">
                  <a:latin typeface="Calibri" panose="020F0502020204030204" pitchFamily="34" charset="0"/>
                  <a:ea typeface="Calibri" panose="020F0502020204030204" pitchFamily="34" charset="0"/>
                  <a:cs typeface="Calibri" panose="020F0502020204030204" pitchFamily="34" charset="0"/>
                </a:endParaRPr>
              </a:p>
              <a:p>
                <a:pPr indent="449580" algn="just">
                  <a:spcAft>
                    <a:spcPts val="800"/>
                  </a:spcAft>
                </a:pPr>
                <a:endParaRPr lang="en-US" sz="17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CaixaDeTexto 9">
                <a:extLst>
                  <a:ext uri="{FF2B5EF4-FFF2-40B4-BE49-F238E27FC236}">
                    <a16:creationId xmlns:a16="http://schemas.microsoft.com/office/drawing/2014/main" id="{34B71168-BB86-D72B-D525-D70F01A10167}"/>
                  </a:ext>
                </a:extLst>
              </p:cNvPr>
              <p:cNvSpPr txBox="1">
                <a:spLocks noRot="1" noChangeAspect="1" noMove="1" noResize="1" noEditPoints="1" noAdjustHandles="1" noChangeArrowheads="1" noChangeShapeType="1" noTextEdit="1"/>
              </p:cNvSpPr>
              <p:nvPr/>
            </p:nvSpPr>
            <p:spPr>
              <a:xfrm>
                <a:off x="403559" y="3369665"/>
                <a:ext cx="5915025" cy="4888839"/>
              </a:xfrm>
              <a:prstGeom prst="rect">
                <a:avLst/>
              </a:prstGeom>
              <a:blipFill>
                <a:blip r:embed="rId5"/>
                <a:stretch>
                  <a:fillRect l="-618" t="-374" r="-6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36A04660-B437-FDE2-3B6E-42027D8FD06E}"/>
                  </a:ext>
                </a:extLst>
              </p:cNvPr>
              <p:cNvSpPr txBox="1"/>
              <p:nvPr/>
            </p:nvSpPr>
            <p:spPr>
              <a:xfrm>
                <a:off x="1837253" y="7902124"/>
                <a:ext cx="2480747" cy="471924"/>
              </a:xfrm>
              <a:prstGeom prst="rect">
                <a:avLst/>
              </a:prstGeom>
              <a:noFill/>
            </p:spPr>
            <p:txBody>
              <a:bodyPr wrap="square">
                <a:spAutoFit/>
              </a:bodyPr>
              <a:lstStyle/>
              <a:p>
                <a:pPr indent="449580" algn="just">
                  <a:spcAft>
                    <a:spcPts val="800"/>
                  </a:spcAft>
                </a:pPr>
                <a14:m>
                  <m:oMathPara xmlns:m="http://schemas.openxmlformats.org/officeDocument/2006/math">
                    <m:oMathParaPr>
                      <m:jc m:val="centerGroup"/>
                    </m:oMathParaPr>
                    <m:oMath xmlns:m="http://schemas.openxmlformats.org/officeDocument/2006/math">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𝑃</m:t>
                      </m:r>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=13.4</m:t>
                      </m:r>
                    </m:oMath>
                  </m:oMathPara>
                </a14:m>
                <a:endParaRPr lang="en-US" sz="17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2" name="CaixaDeTexto 11">
                <a:extLst>
                  <a:ext uri="{FF2B5EF4-FFF2-40B4-BE49-F238E27FC236}">
                    <a16:creationId xmlns:a16="http://schemas.microsoft.com/office/drawing/2014/main" id="{36A04660-B437-FDE2-3B6E-42027D8FD06E}"/>
                  </a:ext>
                </a:extLst>
              </p:cNvPr>
              <p:cNvSpPr txBox="1">
                <a:spLocks noRot="1" noChangeAspect="1" noMove="1" noResize="1" noEditPoints="1" noAdjustHandles="1" noChangeArrowheads="1" noChangeShapeType="1" noTextEdit="1"/>
              </p:cNvSpPr>
              <p:nvPr/>
            </p:nvSpPr>
            <p:spPr>
              <a:xfrm>
                <a:off x="1837253" y="7902124"/>
                <a:ext cx="2480747" cy="471924"/>
              </a:xfrm>
              <a:prstGeom prst="rect">
                <a:avLst/>
              </a:prstGeom>
              <a:blipFill>
                <a:blip r:embed="rId6"/>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E25D4CA2-031B-1619-91D6-44D9371DF0FA}"/>
              </a:ext>
            </a:extLst>
          </p:cNvPr>
          <p:cNvSpPr txBox="1"/>
          <p:nvPr/>
        </p:nvSpPr>
        <p:spPr>
          <a:xfrm>
            <a:off x="403559" y="8290294"/>
            <a:ext cx="5915025" cy="639855"/>
          </a:xfrm>
          <a:prstGeom prst="rect">
            <a:avLst/>
          </a:prstGeom>
          <a:noFill/>
        </p:spPr>
        <p:txBody>
          <a:bodyPr wrap="square">
            <a:spAutoFit/>
          </a:bodyPr>
          <a:lstStyle/>
          <a:p>
            <a:pPr algn="just">
              <a:lnSpc>
                <a:spcPct val="107000"/>
              </a:lnSpc>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For the sequence II – ID - II - DI, which might have previously been treated as missing data, the SV is 5.12.</a:t>
            </a:r>
            <a:endParaRPr lang="pt-BR" sz="17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4898504"/>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27959</TotalTime>
  <Words>16490</Words>
  <Application>Microsoft Office PowerPoint</Application>
  <PresentationFormat>Personalizar</PresentationFormat>
  <Paragraphs>661</Paragraphs>
  <Slides>67</Slides>
  <Notes>1</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67</vt:i4>
      </vt:variant>
    </vt:vector>
  </HeadingPairs>
  <TitlesOfParts>
    <vt:vector size="79" baseType="lpstr">
      <vt:lpstr>Aharoni</vt:lpstr>
      <vt:lpstr>Arial</vt:lpstr>
      <vt:lpstr>Arial Black</vt:lpstr>
      <vt:lpstr>Berlin Sans FB Demi</vt:lpstr>
      <vt:lpstr>Calibri</vt:lpstr>
      <vt:lpstr>Calibri Light</vt:lpstr>
      <vt:lpstr>Cambria Math</vt:lpstr>
      <vt:lpstr>GT America Standard</vt:lpstr>
      <vt:lpstr>Söhne</vt:lpstr>
      <vt:lpstr>YAD7UEhpH6I 0</vt:lpstr>
      <vt:lpstr>YAD7UJRv9J4 0</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Daniel Utsumi</dc:creator>
  <cp:lastModifiedBy>Daniel Utsumi</cp:lastModifiedBy>
  <cp:revision>156</cp:revision>
  <dcterms:created xsi:type="dcterms:W3CDTF">2022-09-09T17:58:07Z</dcterms:created>
  <dcterms:modified xsi:type="dcterms:W3CDTF">2023-11-13T12:27:42Z</dcterms:modified>
</cp:coreProperties>
</file>